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9" r:id="rId3"/>
    <p:sldId id="279" r:id="rId4"/>
    <p:sldId id="283" r:id="rId5"/>
    <p:sldId id="286" r:id="rId6"/>
    <p:sldId id="275" r:id="rId7"/>
    <p:sldId id="262" r:id="rId8"/>
    <p:sldId id="300" r:id="rId9"/>
    <p:sldId id="301" r:id="rId10"/>
    <p:sldId id="302" r:id="rId11"/>
    <p:sldId id="304" r:id="rId12"/>
    <p:sldId id="303" r:id="rId13"/>
    <p:sldId id="305" r:id="rId14"/>
    <p:sldId id="265" r:id="rId15"/>
    <p:sldId id="291" r:id="rId16"/>
    <p:sldId id="293" r:id="rId17"/>
    <p:sldId id="290" r:id="rId18"/>
    <p:sldId id="297" r:id="rId19"/>
    <p:sldId id="298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2527" autoAdjust="0"/>
  </p:normalViewPr>
  <p:slideViewPr>
    <p:cSldViewPr showGuides="1">
      <p:cViewPr>
        <p:scale>
          <a:sx n="70" d="100"/>
          <a:sy n="70" d="100"/>
        </p:scale>
        <p:origin x="-1398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1C971-D258-4D6D-9DC9-5DF2494A45B4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F70AB-6F94-4B4E-887A-6A2B68A904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228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F3BCA-AB8A-46C8-8A42-C0A5BA7DD142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41DDF-100E-4F28-A6CE-69E8FDB9F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48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41DDF-100E-4F28-A6CE-69E8FDB9F123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118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/>
              <a:t>Modifiez le style des sous-titres du masque</a:t>
            </a:r>
            <a:endParaRPr kumimoji="0" lang="en-US" dirty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3EDBBC6-2D63-46FD-ABC6-E1F134FD04E2}" type="datetime1">
              <a:rPr lang="fr-FR" smtClean="0"/>
              <a:t>18/02/2018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fr-FR"/>
              <a:t>David Violeau – Xavier Pessoles</a:t>
            </a:r>
            <a:endParaRPr lang="fr-FR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FD84-D93F-442F-A602-357CDB446FDC}" type="datetime1">
              <a:rPr lang="fr-FR" smtClean="0"/>
              <a:t>18/02/2018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1FEF-BB6F-4B6B-8956-86E0FE15D740}" type="datetime1">
              <a:rPr lang="fr-FR" smtClean="0"/>
              <a:t>18/02/2018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908720"/>
          </a:xfrm>
        </p:spPr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31AA-AABC-42BF-900C-C6621A4626C8}" type="datetime1">
              <a:rPr lang="fr-FR" smtClean="0"/>
              <a:t>18/02/2018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54006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771B4AD-2B1B-4BD7-A6A0-4490B395611F}" type="datetime1">
              <a:rPr lang="fr-FR" smtClean="0"/>
              <a:t>18/02/2018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AC25-14A7-446E-A75F-54A01CA50A5C}" type="datetime1">
              <a:rPr lang="fr-FR" smtClean="0"/>
              <a:t>18/02/2018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7700-5B66-4B1F-90F2-3CD185A5B719}" type="datetime1">
              <a:rPr lang="fr-FR" smtClean="0"/>
              <a:t>18/02/2018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5CBA-452B-4B17-8269-A42B00F0CEBE}" type="datetime1">
              <a:rPr lang="fr-FR" smtClean="0"/>
              <a:t>18/02/2018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Connecteur droit 6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475-A478-4BAB-8F61-22D3A6621EA8}" type="datetime1">
              <a:rPr lang="fr-FR" smtClean="0"/>
              <a:t>18/02/2018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6246-9265-4A37-AE94-154F729C6121}" type="datetime1">
              <a:rPr lang="fr-FR" smtClean="0"/>
              <a:t>18/02/2018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C19F-0CBE-4C69-86E6-5F6A0E64BC9E}" type="datetime1">
              <a:rPr lang="fr-FR" smtClean="0"/>
              <a:t>18/02/2018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251520" y="-13648"/>
            <a:ext cx="8640960" cy="922368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dirty="0"/>
              <a:t>Modifiez le style du titre</a:t>
            </a:r>
            <a:endParaRPr kumimoji="0" lang="en-US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251520" y="980727"/>
            <a:ext cx="8640960" cy="540060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/>
              <a:t>Modifiez les styles du texte du masque</a:t>
            </a:r>
          </a:p>
          <a:p>
            <a:pPr lvl="1" eaLnBrk="1" latinLnBrk="0" hangingPunct="1"/>
            <a:r>
              <a:rPr kumimoji="0" lang="fr-FR" dirty="0"/>
              <a:t>Deuxième niveau</a:t>
            </a:r>
          </a:p>
          <a:p>
            <a:pPr lvl="2" eaLnBrk="1" latinLnBrk="0" hangingPunct="1"/>
            <a:r>
              <a:rPr kumimoji="0" lang="fr-FR" dirty="0"/>
              <a:t>Troisième niveau</a:t>
            </a:r>
          </a:p>
          <a:p>
            <a:pPr lvl="3" eaLnBrk="1" latinLnBrk="0" hangingPunct="1"/>
            <a:r>
              <a:rPr kumimoji="0" lang="fr-FR" dirty="0"/>
              <a:t>Quatrième niveau</a:t>
            </a:r>
          </a:p>
          <a:p>
            <a:pPr lvl="4" eaLnBrk="1" latinLnBrk="0" hangingPunct="1"/>
            <a:r>
              <a:rPr kumimoji="0" lang="fr-FR" dirty="0"/>
              <a:t>Cinquième niveau</a:t>
            </a:r>
            <a:endParaRPr kumimoji="0" lang="en-US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447616"/>
            <a:ext cx="249168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A738F9E9-3041-4AFC-BF6D-A63CE5E484E1}" type="datetime1">
              <a:rPr lang="fr-FR" smtClean="0"/>
              <a:t>18/02/2018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447616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fr-FR"/>
              <a:t>David Violeau – Xavier Pessoles</a:t>
            </a:r>
            <a:endParaRPr lang="fr-FR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430560" y="6447616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251520" y="6444441"/>
            <a:ext cx="864096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lvl="0"/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251520" y="908720"/>
            <a:ext cx="864096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237012" y="6558741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kern="1200">
          <a:solidFill>
            <a:schemeClr val="accent5">
              <a:lumMod val="50000"/>
            </a:schemeClr>
          </a:solidFill>
          <a:latin typeface="Tw Cen MT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5">
            <a:lumMod val="50000"/>
          </a:schemeClr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5">
            <a:lumMod val="75000"/>
          </a:schemeClr>
        </a:buClr>
        <a:buSzPct val="76000"/>
        <a:buFont typeface="Wingdings 3"/>
        <a:buChar char="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accent5">
            <a:lumMod val="75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5">
            <a:lumMod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5">
            <a:lumMod val="75000"/>
          </a:schemeClr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9200" y="3645024"/>
            <a:ext cx="6858000" cy="1296144"/>
          </a:xfrm>
        </p:spPr>
        <p:txBody>
          <a:bodyPr>
            <a:noAutofit/>
          </a:bodyPr>
          <a:lstStyle/>
          <a:p>
            <a:r>
              <a:rPr lang="fr-FR" sz="2800" dirty="0"/>
              <a:t>Validation des prérequis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9144000" cy="365760"/>
          </a:xfrm>
        </p:spPr>
        <p:txBody>
          <a:bodyPr/>
          <a:lstStyle/>
          <a:p>
            <a:r>
              <a:rPr lang="fr-FR" dirty="0"/>
              <a:t>David Violeau – Xavier Pessoles</a:t>
            </a:r>
          </a:p>
        </p:txBody>
      </p:sp>
    </p:spTree>
    <p:extLst>
      <p:ext uri="{BB962C8B-B14F-4D97-AF65-F5344CB8AC3E}">
        <p14:creationId xmlns:p14="http://schemas.microsoft.com/office/powerpoint/2010/main" val="26473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5. Réaliser </a:t>
            </a:r>
            <a:r>
              <a:rPr lang="fr-FR" dirty="0"/>
              <a:t>une interface graphique sous App </a:t>
            </a:r>
            <a:r>
              <a:rPr lang="fr-FR" dirty="0" smtClean="0"/>
              <a:t>Inventor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3816424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Le jeu à réaliser sous </a:t>
            </a:r>
            <a:r>
              <a:rPr lang="fr-FR" dirty="0" err="1"/>
              <a:t>AppInventor</a:t>
            </a:r>
            <a:r>
              <a:rPr lang="fr-FR" dirty="0"/>
              <a:t> consiste à taper sur la taupe qui apparaît. Un compteur permet de noter le nombre de taupes tapées. Un bouton permet de lancer ou stopper le jeu. </a:t>
            </a:r>
          </a:p>
          <a:p>
            <a:r>
              <a:rPr lang="fr-FR" dirty="0"/>
              <a:t>On définit les composants suivants dans la par	&amp;</a:t>
            </a:r>
            <a:r>
              <a:rPr lang="fr-FR" dirty="0" err="1"/>
              <a:t>tie</a:t>
            </a:r>
            <a:r>
              <a:rPr lang="fr-FR" dirty="0"/>
              <a:t> Design de App Inventor.</a:t>
            </a:r>
          </a:p>
          <a:p>
            <a:r>
              <a:rPr lang="fr-FR" dirty="0"/>
              <a:t>Les items taupe1 à taupe7 sont stockées dans une liste nommée : </a:t>
            </a:r>
            <a:r>
              <a:rPr lang="fr-FR" dirty="0" err="1"/>
              <a:t>listetaupes</a:t>
            </a:r>
            <a:endParaRPr lang="fr-FR" dirty="0"/>
          </a:p>
          <a:p>
            <a:r>
              <a:rPr lang="fr-FR" dirty="0"/>
              <a:t>On introduit également 4 variables globales : </a:t>
            </a:r>
            <a:endParaRPr lang="fr-FR" dirty="0" smtClean="0"/>
          </a:p>
          <a:p>
            <a:pPr lvl="1"/>
            <a:r>
              <a:rPr lang="fr-FR" dirty="0" err="1" smtClean="0"/>
              <a:t>launched</a:t>
            </a:r>
            <a:r>
              <a:rPr lang="fr-FR" dirty="0" smtClean="0"/>
              <a:t> </a:t>
            </a:r>
            <a:r>
              <a:rPr lang="fr-FR" dirty="0"/>
              <a:t>: variable utilisée pour savoir si le jeu est lancé ou </a:t>
            </a:r>
            <a:r>
              <a:rPr lang="fr-FR" dirty="0" smtClean="0"/>
              <a:t>non</a:t>
            </a:r>
          </a:p>
          <a:p>
            <a:pPr lvl="1"/>
            <a:r>
              <a:rPr lang="fr-FR" dirty="0" err="1" smtClean="0"/>
              <a:t>curtaupe</a:t>
            </a:r>
            <a:r>
              <a:rPr lang="fr-FR" dirty="0" smtClean="0"/>
              <a:t> : numéro de la taupe visible</a:t>
            </a:r>
          </a:p>
          <a:p>
            <a:pPr lvl="1"/>
            <a:r>
              <a:rPr lang="fr-FR" dirty="0" err="1" smtClean="0"/>
              <a:t>prevtaupe</a:t>
            </a:r>
            <a:r>
              <a:rPr lang="fr-FR" dirty="0" smtClean="0"/>
              <a:t> </a:t>
            </a:r>
            <a:r>
              <a:rPr lang="fr-FR" dirty="0"/>
              <a:t>: numéro de la taupe précédemment </a:t>
            </a:r>
            <a:r>
              <a:rPr lang="fr-FR" dirty="0" smtClean="0"/>
              <a:t>visible</a:t>
            </a:r>
          </a:p>
          <a:p>
            <a:pPr lvl="1"/>
            <a:r>
              <a:rPr lang="fr-FR" dirty="0" smtClean="0"/>
              <a:t>points </a:t>
            </a:r>
            <a:r>
              <a:rPr lang="fr-FR" dirty="0"/>
              <a:t>: variable utilisée pour compter les points</a:t>
            </a:r>
          </a:p>
          <a:p>
            <a:r>
              <a:rPr lang="fr-FR" dirty="0"/>
              <a:t>Une horloge permet de cadencer l’affichage des taupes </a:t>
            </a:r>
          </a:p>
          <a:p>
            <a:r>
              <a:rPr lang="fr-FR" dirty="0"/>
              <a:t>toutes les secondes.</a:t>
            </a:r>
          </a:p>
          <a:p>
            <a:endParaRPr lang="fr-FR" dirty="0"/>
          </a:p>
          <a:p>
            <a:r>
              <a:rPr lang="fr-FR" dirty="0"/>
              <a:t>Le programme est constitué de plusieurs événements 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Gestion </a:t>
            </a:r>
            <a:r>
              <a:rPr lang="fr-FR" dirty="0"/>
              <a:t>de l’affichage des taupes à chaque </a:t>
            </a:r>
            <a:r>
              <a:rPr lang="fr-FR" dirty="0" smtClean="0"/>
              <a:t>seconde</a:t>
            </a:r>
          </a:p>
          <a:p>
            <a:pPr lvl="1"/>
            <a:r>
              <a:rPr lang="fr-FR" dirty="0" smtClean="0"/>
              <a:t>Gestion </a:t>
            </a:r>
            <a:r>
              <a:rPr lang="fr-FR" dirty="0"/>
              <a:t>du </a:t>
            </a:r>
            <a:r>
              <a:rPr lang="fr-FR" dirty="0" smtClean="0"/>
              <a:t>jeu</a:t>
            </a:r>
          </a:p>
          <a:p>
            <a:pPr lvl="1"/>
            <a:r>
              <a:rPr lang="fr-FR" dirty="0" smtClean="0"/>
              <a:t>Gestion </a:t>
            </a:r>
            <a:r>
              <a:rPr lang="fr-FR" dirty="0"/>
              <a:t>des appuis sur les </a:t>
            </a:r>
            <a:r>
              <a:rPr lang="fr-FR" dirty="0" smtClean="0"/>
              <a:t>taupes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29483EF5-999F-4751-99DA-6835CD16E8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3" y="1700808"/>
            <a:ext cx="2123728" cy="37755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8EB8E9C2-7010-40E3-8579-D7210789E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767636"/>
            <a:ext cx="1584176" cy="35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5. Réaliser une interface graphique sous App Inventor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Relier les arguments au bon élément de la zone de code correspondant à la gestion des taupes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087F2BC4-7C2A-4CB1-AB9D-F610C22C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6952"/>
            <a:ext cx="8751728" cy="29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2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5. Réaliser une interface graphique sous App Inventor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4FA046E8-086D-43DE-8359-09F2CEC2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85" y="1052736"/>
            <a:ext cx="5018376" cy="24975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8C089C2B-862B-4004-9D40-021DE836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85" y="4127713"/>
            <a:ext cx="5862284" cy="22797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C0F54DB7-463A-49B9-A53D-7054E70D5127}"/>
              </a:ext>
            </a:extLst>
          </p:cNvPr>
          <p:cNvSpPr txBox="1"/>
          <p:nvPr/>
        </p:nvSpPr>
        <p:spPr>
          <a:xfrm>
            <a:off x="5470363" y="988392"/>
            <a:ext cx="36666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Quand le jeu est lancé, on change l’image du bouton </a:t>
            </a:r>
            <a:r>
              <a:rPr lang="fr-FR" sz="1600" dirty="0" err="1"/>
              <a:t>StartPause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Lorsque la variable </a:t>
            </a:r>
            <a:r>
              <a:rPr lang="fr-FR" sz="1600" dirty="0" err="1"/>
              <a:t>launched</a:t>
            </a:r>
            <a:r>
              <a:rPr lang="fr-FR" sz="1600" dirty="0"/>
              <a:t> vaut 1, on lance le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On affiche au lancement du jeu la taupe dont le numéro est </a:t>
            </a:r>
            <a:r>
              <a:rPr lang="fr-FR" sz="1600" dirty="0" err="1"/>
              <a:t>curtaupe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La variable score est remise à 0 à chaque lancement de </a:t>
            </a:r>
            <a:r>
              <a:rPr lang="fr-FR" sz="1600" dirty="0" smtClean="0"/>
              <a:t>jeu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E935B39E-52EA-4878-9ECA-2CFF97D0B9DD}"/>
              </a:ext>
            </a:extLst>
          </p:cNvPr>
          <p:cNvSpPr txBox="1"/>
          <p:nvPr/>
        </p:nvSpPr>
        <p:spPr>
          <a:xfrm>
            <a:off x="5724129" y="3731214"/>
            <a:ext cx="3419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Quand on touche une taupe, elle disparait automatiquement si elle correspond au numéro tiré aléatoirement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On incrémente de 1 la variable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On affiche une nouvelle taupe dès qu’une taupe est touché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Ce programme est répété 7 fois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4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6. Connecter </a:t>
            </a:r>
            <a:r>
              <a:rPr lang="fr-FR" dirty="0"/>
              <a:t>un périphérique en </a:t>
            </a:r>
            <a:r>
              <a:rPr lang="fr-FR" dirty="0" smtClean="0"/>
              <a:t>Bluetooth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F93472ED-4C86-4C24-9A91-865ACD72D4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0622"/>
            <a:ext cx="1945902" cy="36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98D5519C-1FE7-418A-B676-EB115084B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770622"/>
            <a:ext cx="2025001" cy="36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B12F04E8-EE70-452F-B7C4-CF0A0E02B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31" y="1770622"/>
            <a:ext cx="2025000" cy="36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CD692BAC-F3C5-4559-8B3A-E9F81805E7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48" y="1770622"/>
            <a:ext cx="2025000" cy="36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4071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7</a:t>
            </a:r>
            <a:r>
              <a:rPr lang="fr-FR" dirty="0" smtClean="0"/>
              <a:t>. </a:t>
            </a:r>
            <a:r>
              <a:rPr lang="fr-FR" dirty="0" smtClean="0"/>
              <a:t>Notions de réseau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Architecture réseau local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1080120"/>
          </a:xfrm>
        </p:spPr>
        <p:txBody>
          <a:bodyPr/>
          <a:lstStyle/>
          <a:p>
            <a:r>
              <a:rPr lang="fr-FR" dirty="0"/>
              <a:t>Relier les différents matériels ci-dessous afin qu’ils soient en réseaux</a:t>
            </a:r>
          </a:p>
        </p:txBody>
      </p:sp>
      <p:sp>
        <p:nvSpPr>
          <p:cNvPr id="26" name="Espace réservé du contenu 4">
            <a:extLst>
              <a:ext uri="{FF2B5EF4-FFF2-40B4-BE49-F238E27FC236}">
                <a16:creationId xmlns="" xmlns:a16="http://schemas.microsoft.com/office/drawing/2014/main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251520" y="3501008"/>
            <a:ext cx="8585788" cy="2850579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</a:rPr>
              <a:t>Solution :</a:t>
            </a:r>
          </a:p>
          <a:p>
            <a:pPr lvl="1"/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47" name="Connecteur droit 46"/>
          <p:cNvCxnSpPr>
            <a:stCxn id="82" idx="3"/>
            <a:endCxn id="86" idx="1"/>
          </p:cNvCxnSpPr>
          <p:nvPr/>
        </p:nvCxnSpPr>
        <p:spPr>
          <a:xfrm flipV="1">
            <a:off x="3872937" y="4443742"/>
            <a:ext cx="1196483" cy="31960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e 61"/>
          <p:cNvGrpSpPr/>
          <p:nvPr/>
        </p:nvGrpSpPr>
        <p:grpSpPr>
          <a:xfrm>
            <a:off x="648424" y="2038931"/>
            <a:ext cx="793807" cy="930872"/>
            <a:chOff x="3153979" y="2684721"/>
            <a:chExt cx="973081" cy="1141100"/>
          </a:xfrm>
        </p:grpSpPr>
        <p:pic>
          <p:nvPicPr>
            <p:cNvPr id="63" name="Picture 2" descr="C:\Enseignement\GitHub\Informatique_College\Formation_2018\Quizz_Pomme\Images\1427456029-300px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481" y="2684721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ZoneTexte 63"/>
            <p:cNvSpPr txBox="1"/>
            <p:nvPr/>
          </p:nvSpPr>
          <p:spPr>
            <a:xfrm>
              <a:off x="3153979" y="3486265"/>
              <a:ext cx="973081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Client PC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5191247" y="1932955"/>
            <a:ext cx="978025" cy="958159"/>
            <a:chOff x="1870379" y="1966785"/>
            <a:chExt cx="978025" cy="958159"/>
          </a:xfrm>
        </p:grpSpPr>
        <p:sp>
          <p:nvSpPr>
            <p:cNvPr id="65" name="ZoneTexte 64"/>
            <p:cNvSpPr txBox="1"/>
            <p:nvPr/>
          </p:nvSpPr>
          <p:spPr>
            <a:xfrm>
              <a:off x="1870379" y="2647945"/>
              <a:ext cx="9780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/>
                <a:t>Raspberry</a:t>
              </a:r>
              <a:r>
                <a:rPr lang="fr-FR" sz="1200" dirty="0"/>
                <a:t> </a:t>
              </a:r>
              <a:r>
                <a:rPr lang="fr-FR" sz="1200" dirty="0" smtClean="0"/>
                <a:t>Pi</a:t>
              </a:r>
              <a:endParaRPr lang="fr-FR" sz="1200" dirty="0"/>
            </a:p>
          </p:txBody>
        </p:sp>
        <p:pic>
          <p:nvPicPr>
            <p:cNvPr id="1032" name="Picture 8" descr="C:\Enseignement\GitHub\Informatique_College\Formation_2018\Quizz_Pomme\Images\cyberscooty_-_raspberry_pi_no_logo-300p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187" y="1966785"/>
              <a:ext cx="954410" cy="731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e 67"/>
          <p:cNvGrpSpPr/>
          <p:nvPr/>
        </p:nvGrpSpPr>
        <p:grpSpPr>
          <a:xfrm>
            <a:off x="2798510" y="2179750"/>
            <a:ext cx="914630" cy="649235"/>
            <a:chOff x="5267525" y="4581825"/>
            <a:chExt cx="1121190" cy="795858"/>
          </a:xfrm>
        </p:grpSpPr>
        <p:pic>
          <p:nvPicPr>
            <p:cNvPr id="69" name="Picture 4" descr="C:\Enseignement\GitHub\Informatique_College\Formation_2018\Quizz_Pomme\Images\rgtaylor-csc-net-switch-300p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525" y="4581825"/>
              <a:ext cx="1121190" cy="470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ZoneTexte 69"/>
            <p:cNvSpPr txBox="1"/>
            <p:nvPr/>
          </p:nvSpPr>
          <p:spPr>
            <a:xfrm>
              <a:off x="5463411" y="5038127"/>
              <a:ext cx="729419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Switch</a:t>
              </a: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7647380" y="2103168"/>
            <a:ext cx="899605" cy="987065"/>
            <a:chOff x="1924868" y="2138209"/>
            <a:chExt cx="899605" cy="987065"/>
          </a:xfrm>
        </p:grpSpPr>
        <p:sp>
          <p:nvSpPr>
            <p:cNvPr id="71" name="ZoneTexte 70"/>
            <p:cNvSpPr txBox="1"/>
            <p:nvPr/>
          </p:nvSpPr>
          <p:spPr>
            <a:xfrm>
              <a:off x="1924868" y="2663609"/>
              <a:ext cx="8996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Imprimante</a:t>
              </a:r>
            </a:p>
            <a:p>
              <a:pPr algn="ctr"/>
              <a:r>
                <a:rPr lang="fr-FR" sz="1200" dirty="0"/>
                <a:t>réseau</a:t>
              </a:r>
            </a:p>
          </p:txBody>
        </p:sp>
        <p:pic>
          <p:nvPicPr>
            <p:cNvPr id="1033" name="Picture 9" descr="C:\Enseignement\GitHub\Informatique_College\Formation_2018\Quizz_Pomme\Images\lnasto-Laser-Printer-ln-300px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978" y="2138209"/>
              <a:ext cx="873384" cy="617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e 74"/>
          <p:cNvGrpSpPr/>
          <p:nvPr/>
        </p:nvGrpSpPr>
        <p:grpSpPr>
          <a:xfrm>
            <a:off x="665088" y="3995425"/>
            <a:ext cx="793807" cy="930872"/>
            <a:chOff x="3153979" y="2684721"/>
            <a:chExt cx="973081" cy="1141100"/>
          </a:xfrm>
        </p:grpSpPr>
        <p:pic>
          <p:nvPicPr>
            <p:cNvPr id="76" name="Picture 2" descr="C:\Enseignement\GitHub\Informatique_College\Formation_2018\Quizz_Pomme\Images\1427456029-300px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481" y="2684721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ZoneTexte 76"/>
            <p:cNvSpPr txBox="1"/>
            <p:nvPr/>
          </p:nvSpPr>
          <p:spPr>
            <a:xfrm>
              <a:off x="3153979" y="3486265"/>
              <a:ext cx="973081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Client PC</a:t>
              </a:r>
            </a:p>
          </p:txBody>
        </p:sp>
      </p:grpSp>
      <p:grpSp>
        <p:nvGrpSpPr>
          <p:cNvPr id="81" name="Groupe 80"/>
          <p:cNvGrpSpPr/>
          <p:nvPr/>
        </p:nvGrpSpPr>
        <p:grpSpPr>
          <a:xfrm>
            <a:off x="2958307" y="4571475"/>
            <a:ext cx="914630" cy="649235"/>
            <a:chOff x="5267525" y="4581825"/>
            <a:chExt cx="1121190" cy="795858"/>
          </a:xfrm>
        </p:grpSpPr>
        <p:pic>
          <p:nvPicPr>
            <p:cNvPr id="82" name="Picture 4" descr="C:\Enseignement\GitHub\Informatique_College\Formation_2018\Quizz_Pomme\Images\rgtaylor-csc-net-switch-300p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525" y="4581825"/>
              <a:ext cx="1121190" cy="470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ZoneTexte 82"/>
            <p:cNvSpPr txBox="1"/>
            <p:nvPr/>
          </p:nvSpPr>
          <p:spPr>
            <a:xfrm>
              <a:off x="5463411" y="5038127"/>
              <a:ext cx="729419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Switch</a:t>
              </a: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5057612" y="4077885"/>
            <a:ext cx="978025" cy="958159"/>
            <a:chOff x="1870379" y="1966785"/>
            <a:chExt cx="978025" cy="958159"/>
          </a:xfrm>
        </p:grpSpPr>
        <p:sp>
          <p:nvSpPr>
            <p:cNvPr id="85" name="ZoneTexte 84"/>
            <p:cNvSpPr txBox="1"/>
            <p:nvPr/>
          </p:nvSpPr>
          <p:spPr>
            <a:xfrm>
              <a:off x="1870379" y="2647945"/>
              <a:ext cx="9780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/>
                <a:t>Raspberry</a:t>
              </a:r>
              <a:r>
                <a:rPr lang="fr-FR" sz="1200" dirty="0"/>
                <a:t> </a:t>
              </a:r>
              <a:r>
                <a:rPr lang="fr-FR" sz="1200" dirty="0" smtClean="0"/>
                <a:t>Pi</a:t>
              </a:r>
              <a:endParaRPr lang="fr-FR" sz="1200" dirty="0"/>
            </a:p>
          </p:txBody>
        </p:sp>
        <p:pic>
          <p:nvPicPr>
            <p:cNvPr id="86" name="Picture 8" descr="C:\Enseignement\GitHub\Informatique_College\Formation_2018\Quizz_Pomme\Images\cyberscooty_-_raspberry_pi_no_logo-300p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187" y="1966785"/>
              <a:ext cx="954410" cy="731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Groupe 86"/>
          <p:cNvGrpSpPr/>
          <p:nvPr/>
        </p:nvGrpSpPr>
        <p:grpSpPr>
          <a:xfrm>
            <a:off x="595524" y="5271592"/>
            <a:ext cx="899605" cy="987065"/>
            <a:chOff x="1924867" y="2138209"/>
            <a:chExt cx="899605" cy="987065"/>
          </a:xfrm>
        </p:grpSpPr>
        <p:sp>
          <p:nvSpPr>
            <p:cNvPr id="88" name="ZoneTexte 87"/>
            <p:cNvSpPr txBox="1"/>
            <p:nvPr/>
          </p:nvSpPr>
          <p:spPr>
            <a:xfrm>
              <a:off x="1924867" y="2663609"/>
              <a:ext cx="8996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Imprimante</a:t>
              </a:r>
            </a:p>
            <a:p>
              <a:pPr algn="ctr"/>
              <a:r>
                <a:rPr lang="fr-FR" sz="1200" dirty="0"/>
                <a:t>réseau</a:t>
              </a:r>
            </a:p>
          </p:txBody>
        </p:sp>
        <p:pic>
          <p:nvPicPr>
            <p:cNvPr id="89" name="Picture 9" descr="C:\Enseignement\GitHub\Informatique_College\Formation_2018\Quizz_Pomme\Images\lnasto-Laser-Printer-ln-300px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978" y="2138209"/>
              <a:ext cx="873384" cy="617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2" name="Connecteur droit 91"/>
          <p:cNvCxnSpPr>
            <a:stCxn id="82" idx="1"/>
            <a:endCxn id="76" idx="3"/>
          </p:cNvCxnSpPr>
          <p:nvPr/>
        </p:nvCxnSpPr>
        <p:spPr>
          <a:xfrm flipH="1" flipV="1">
            <a:off x="1355701" y="4289134"/>
            <a:ext cx="1602606" cy="474213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>
            <a:stCxn id="89" idx="3"/>
            <a:endCxn id="82" idx="1"/>
          </p:cNvCxnSpPr>
          <p:nvPr/>
        </p:nvCxnSpPr>
        <p:spPr>
          <a:xfrm flipV="1">
            <a:off x="1482019" y="4763347"/>
            <a:ext cx="1476288" cy="81684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07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7. </a:t>
            </a:r>
            <a:r>
              <a:rPr lang="fr-FR" dirty="0"/>
              <a:t>Notions de réseau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Architecture </a:t>
            </a:r>
            <a:r>
              <a:rPr lang="fr-FR" dirty="0"/>
              <a:t>client-serveur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504056"/>
          </a:xfrm>
        </p:spPr>
        <p:txBody>
          <a:bodyPr/>
          <a:lstStyle/>
          <a:p>
            <a:r>
              <a:rPr lang="fr-FR" dirty="0"/>
              <a:t>Associer chacun des clients à son serveur</a:t>
            </a:r>
          </a:p>
        </p:txBody>
      </p:sp>
      <p:sp>
        <p:nvSpPr>
          <p:cNvPr id="7" name="Espace réservé du contenu 4"/>
          <p:cNvSpPr txBox="1">
            <a:spLocks/>
          </p:cNvSpPr>
          <p:nvPr/>
        </p:nvSpPr>
        <p:spPr>
          <a:xfrm>
            <a:off x="251520" y="1772816"/>
            <a:ext cx="3600400" cy="19442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Clients</a:t>
            </a:r>
          </a:p>
          <a:p>
            <a:pPr lvl="1"/>
            <a:r>
              <a:rPr lang="fr-FR" dirty="0"/>
              <a:t>Firefox – Chrome</a:t>
            </a:r>
          </a:p>
          <a:p>
            <a:pPr lvl="1"/>
            <a:r>
              <a:rPr lang="fr-FR" dirty="0"/>
              <a:t>Thunderbird – Outlook</a:t>
            </a:r>
          </a:p>
          <a:p>
            <a:pPr lvl="1"/>
            <a:r>
              <a:rPr lang="fr-FR" dirty="0"/>
              <a:t>Filezilla</a:t>
            </a:r>
          </a:p>
        </p:txBody>
      </p:sp>
      <p:sp>
        <p:nvSpPr>
          <p:cNvPr id="8" name="Espace réservé du contenu 4"/>
          <p:cNvSpPr txBox="1">
            <a:spLocks/>
          </p:cNvSpPr>
          <p:nvPr/>
        </p:nvSpPr>
        <p:spPr>
          <a:xfrm>
            <a:off x="5292080" y="1772816"/>
            <a:ext cx="3600400" cy="19442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Serveurs</a:t>
            </a:r>
          </a:p>
          <a:p>
            <a:pPr lvl="1"/>
            <a:r>
              <a:rPr lang="fr-FR" dirty="0"/>
              <a:t>Serveur POP – IMAP</a:t>
            </a:r>
          </a:p>
          <a:p>
            <a:pPr lvl="1"/>
            <a:r>
              <a:rPr lang="fr-FR" dirty="0"/>
              <a:t>Serveur HTTP (Apache)</a:t>
            </a:r>
          </a:p>
          <a:p>
            <a:pPr lvl="1"/>
            <a:r>
              <a:rPr lang="fr-FR" dirty="0"/>
              <a:t>Serveur FTP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="" xmlns:a16="http://schemas.microsoft.com/office/drawing/2014/main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251520" y="3501008"/>
            <a:ext cx="8585788" cy="2850579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</a:rPr>
              <a:t>Solution :</a:t>
            </a:r>
          </a:p>
          <a:p>
            <a:pPr lvl="1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Espace réservé du contenu 4"/>
          <p:cNvSpPr txBox="1">
            <a:spLocks/>
          </p:cNvSpPr>
          <p:nvPr/>
        </p:nvSpPr>
        <p:spPr>
          <a:xfrm>
            <a:off x="323528" y="4149080"/>
            <a:ext cx="3600400" cy="19442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Clients</a:t>
            </a:r>
          </a:p>
          <a:p>
            <a:pPr lvl="1"/>
            <a:r>
              <a:rPr lang="fr-FR" dirty="0"/>
              <a:t>Firefox – Chrome</a:t>
            </a:r>
          </a:p>
          <a:p>
            <a:pPr lvl="1"/>
            <a:r>
              <a:rPr lang="fr-FR" dirty="0"/>
              <a:t>Thunderbird – Outlook</a:t>
            </a:r>
          </a:p>
          <a:p>
            <a:pPr lvl="1"/>
            <a:r>
              <a:rPr lang="fr-FR" dirty="0"/>
              <a:t>Filezilla</a:t>
            </a:r>
          </a:p>
        </p:txBody>
      </p:sp>
      <p:sp>
        <p:nvSpPr>
          <p:cNvPr id="11" name="Espace réservé du contenu 4"/>
          <p:cNvSpPr txBox="1">
            <a:spLocks/>
          </p:cNvSpPr>
          <p:nvPr/>
        </p:nvSpPr>
        <p:spPr>
          <a:xfrm>
            <a:off x="5364088" y="4149080"/>
            <a:ext cx="3600400" cy="19442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Serveurs</a:t>
            </a:r>
          </a:p>
          <a:p>
            <a:pPr lvl="1"/>
            <a:r>
              <a:rPr lang="fr-FR" dirty="0"/>
              <a:t>Serveur POP – IMAP</a:t>
            </a:r>
          </a:p>
          <a:p>
            <a:pPr lvl="1"/>
            <a:r>
              <a:rPr lang="fr-FR" dirty="0"/>
              <a:t>Serveur HTTP (Apache)</a:t>
            </a:r>
          </a:p>
          <a:p>
            <a:pPr lvl="1"/>
            <a:r>
              <a:rPr lang="fr-FR" dirty="0"/>
              <a:t>Serveur FTP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3851920" y="4813979"/>
            <a:ext cx="1872208" cy="487229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3923928" y="4926298"/>
            <a:ext cx="1800200" cy="37491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3923928" y="5661248"/>
            <a:ext cx="18002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97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7</a:t>
            </a:r>
            <a:r>
              <a:rPr lang="fr-FR" dirty="0" smtClean="0"/>
              <a:t>. </a:t>
            </a:r>
            <a:r>
              <a:rPr lang="fr-FR" dirty="0"/>
              <a:t>Notions de réseau</a:t>
            </a:r>
            <a:br>
              <a:rPr lang="fr-FR" dirty="0"/>
            </a:br>
            <a:r>
              <a:rPr lang="fr-FR" dirty="0"/>
              <a:t>Notions de couches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16</a:t>
            </a:fld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6912768" cy="1965612"/>
          </a:xfrm>
        </p:spPr>
        <p:txBody>
          <a:bodyPr/>
          <a:lstStyle/>
          <a:p>
            <a:r>
              <a:rPr lang="fr-FR" dirty="0"/>
              <a:t>Le protocole Ethernet (couche 2) permet de communiquer entre différents types de machines (PC, Serveur, </a:t>
            </a:r>
            <a:r>
              <a:rPr lang="fr-FR"/>
              <a:t>imprimante réseau). </a:t>
            </a:r>
            <a:endParaRPr lang="fr-FR" dirty="0"/>
          </a:p>
          <a:p>
            <a:r>
              <a:rPr lang="fr-FR" dirty="0"/>
              <a:t>Une trame Ethernet est constituée ainsi : </a:t>
            </a:r>
          </a:p>
        </p:txBody>
      </p:sp>
      <p:sp>
        <p:nvSpPr>
          <p:cNvPr id="8" name="Rectangle 7"/>
          <p:cNvSpPr/>
          <p:nvPr/>
        </p:nvSpPr>
        <p:spPr>
          <a:xfrm>
            <a:off x="7452408" y="980728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7. Application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2408" y="1472131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6. Présentation</a:t>
            </a:r>
          </a:p>
        </p:txBody>
      </p:sp>
      <p:sp>
        <p:nvSpPr>
          <p:cNvPr id="10" name="Double flèche verticale 9"/>
          <p:cNvSpPr/>
          <p:nvPr/>
        </p:nvSpPr>
        <p:spPr>
          <a:xfrm>
            <a:off x="8100480" y="1270672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452408" y="1963533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5. Session</a:t>
            </a:r>
          </a:p>
        </p:txBody>
      </p:sp>
      <p:sp>
        <p:nvSpPr>
          <p:cNvPr id="12" name="Double flèche verticale 11"/>
          <p:cNvSpPr/>
          <p:nvPr/>
        </p:nvSpPr>
        <p:spPr>
          <a:xfrm>
            <a:off x="8100480" y="1762074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452408" y="2454937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4. Transport</a:t>
            </a:r>
          </a:p>
        </p:txBody>
      </p:sp>
      <p:sp>
        <p:nvSpPr>
          <p:cNvPr id="14" name="Double flèche verticale 13"/>
          <p:cNvSpPr/>
          <p:nvPr/>
        </p:nvSpPr>
        <p:spPr>
          <a:xfrm>
            <a:off x="8100480" y="2253477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7452408" y="2946340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3. Réseau</a:t>
            </a:r>
          </a:p>
        </p:txBody>
      </p:sp>
      <p:sp>
        <p:nvSpPr>
          <p:cNvPr id="16" name="Double flèche verticale 15"/>
          <p:cNvSpPr/>
          <p:nvPr/>
        </p:nvSpPr>
        <p:spPr>
          <a:xfrm>
            <a:off x="8100480" y="2744881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7452408" y="3437744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100" dirty="0"/>
              <a:t>2. Liaison de données</a:t>
            </a:r>
          </a:p>
        </p:txBody>
      </p:sp>
      <p:sp>
        <p:nvSpPr>
          <p:cNvPr id="22" name="Double flèche verticale 21"/>
          <p:cNvSpPr/>
          <p:nvPr/>
        </p:nvSpPr>
        <p:spPr>
          <a:xfrm>
            <a:off x="8100480" y="3236284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7452408" y="3929146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1. Physique</a:t>
            </a:r>
          </a:p>
        </p:txBody>
      </p:sp>
      <p:sp>
        <p:nvSpPr>
          <p:cNvPr id="24" name="Double flèche verticale 23"/>
          <p:cNvSpPr/>
          <p:nvPr/>
        </p:nvSpPr>
        <p:spPr>
          <a:xfrm>
            <a:off x="8100480" y="3727688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30020"/>
              </p:ext>
            </p:extLst>
          </p:nvPr>
        </p:nvGraphicFramePr>
        <p:xfrm>
          <a:off x="251520" y="2946340"/>
          <a:ext cx="67687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53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53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53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53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ADRESSE MAC </a:t>
                      </a:r>
                    </a:p>
                    <a:p>
                      <a:pPr algn="ctr"/>
                      <a:r>
                        <a:rPr lang="fr-FR" sz="1200" dirty="0"/>
                        <a:t>(Destinataire)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ADRESSE MAC </a:t>
                      </a:r>
                    </a:p>
                    <a:p>
                      <a:pPr algn="ctr"/>
                      <a:r>
                        <a:rPr lang="fr-FR" sz="1200" dirty="0"/>
                        <a:t>(Expéditeur)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Protocole couche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Données à transmettre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Code</a:t>
                      </a:r>
                      <a:r>
                        <a:rPr lang="fr-FR" sz="1200" baseline="0" dirty="0"/>
                        <a:t> redondance cyclique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Espace réservé du contenu 6"/>
          <p:cNvSpPr txBox="1">
            <a:spLocks/>
          </p:cNvSpPr>
          <p:nvPr/>
        </p:nvSpPr>
        <p:spPr>
          <a:xfrm>
            <a:off x="251520" y="3695636"/>
            <a:ext cx="6912768" cy="19656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VRAI/FAUX</a:t>
            </a:r>
          </a:p>
          <a:p>
            <a:endParaRPr lang="fr-FR" dirty="0"/>
          </a:p>
        </p:txBody>
      </p:sp>
      <p:graphicFrame>
        <p:nvGraphicFramePr>
          <p:cNvPr id="27" name="Tableau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23436"/>
              </p:ext>
            </p:extLst>
          </p:nvPr>
        </p:nvGraphicFramePr>
        <p:xfrm>
          <a:off x="251520" y="4217178"/>
          <a:ext cx="8641048" cy="2162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41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508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8421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Question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V/F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Commentaires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2494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L’adresse MAC est unique pour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une seule carte réseau.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VRAI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Chaque constructeur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de carte réseau dispose d’une plage d’adresse MAC qu’il attribue à chacune des cartes fabriquées. Initialement 2</a:t>
                      </a:r>
                      <a:r>
                        <a:rPr lang="fr-FR" sz="900" baseline="3000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adresses étaient disponibles.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7473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L’adresse MAC change lorsqu’on change de réseau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FAUX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Quel que soit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le réseau sur lequel on se situe l’adresse MAC restera la même car il s’agit d’un paramètre matériel.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5219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On peut changer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son adresse MAC.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VRAI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Il est en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effet possible de modifier son adresse MAC. Mais il faut éviter cela.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7473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Toutes les adresses MAC sont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utilisables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FAUX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L’adresse FF:FF:FF:FF:FF:FF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est une adresse de broadcast. Cela signifie que quand une trame est adressée à cette adresse MAC, toute carte réseau doit lire les données.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5219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L’adresse MAC permet de communiquer entre 2 PC sur un réseau.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VRAI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7473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L’adresse MAC permet de communiquer entre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2 PC sur 2 réseaux différents.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FAUX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Une trame ne peut aller interroger tous les PC d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u monde pour chercher son destinataire.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272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7</a:t>
            </a:r>
            <a:r>
              <a:rPr lang="fr-FR" dirty="0" smtClean="0"/>
              <a:t>. </a:t>
            </a:r>
            <a:r>
              <a:rPr lang="fr-FR" dirty="0"/>
              <a:t>Notions de réseau</a:t>
            </a:r>
            <a:br>
              <a:rPr lang="fr-FR" dirty="0"/>
            </a:br>
            <a:r>
              <a:rPr lang="fr-FR" dirty="0" err="1"/>
              <a:t>Réseau</a:t>
            </a:r>
            <a:r>
              <a:rPr lang="fr-FR" dirty="0"/>
              <a:t> local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1080120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3 PC communiquent via un switch depuis un certain temps. </a:t>
            </a:r>
          </a:p>
          <a:p>
            <a:r>
              <a:rPr lang="fr-FR" dirty="0"/>
              <a:t>PC 1doit envoyer un message à PC 3.</a:t>
            </a:r>
          </a:p>
          <a:p>
            <a:r>
              <a:rPr lang="fr-FR" dirty="0"/>
              <a:t>Indiquer le chemin du message 1. </a:t>
            </a:r>
          </a:p>
          <a:p>
            <a:r>
              <a:rPr lang="fr-FR" dirty="0"/>
              <a:t>Donner la table de correspondance Port – Mac </a:t>
            </a:r>
          </a:p>
        </p:txBody>
      </p:sp>
      <p:sp>
        <p:nvSpPr>
          <p:cNvPr id="26" name="Espace réservé du contenu 4">
            <a:extLst>
              <a:ext uri="{FF2B5EF4-FFF2-40B4-BE49-F238E27FC236}">
                <a16:creationId xmlns="" xmlns:a16="http://schemas.microsoft.com/office/drawing/2014/main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251520" y="4132022"/>
            <a:ext cx="8585788" cy="221956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FF0000"/>
                </a:solidFill>
              </a:rPr>
              <a:t>Solution : Le switch connait </a:t>
            </a:r>
            <a:r>
              <a:rPr lang="fr-FR" sz="2000" dirty="0" smtClean="0">
                <a:solidFill>
                  <a:srgbClr val="FF0000"/>
                </a:solidFill>
              </a:rPr>
              <a:t>la </a:t>
            </a:r>
            <a:r>
              <a:rPr lang="fr-FR" sz="2000" dirty="0">
                <a:solidFill>
                  <a:srgbClr val="FF0000"/>
                </a:solidFill>
              </a:rPr>
              <a:t>table de relation port – adresse mac : </a:t>
            </a:r>
          </a:p>
          <a:p>
            <a:pPr lvl="1"/>
            <a:r>
              <a:rPr lang="fr-FR" sz="1800" dirty="0">
                <a:solidFill>
                  <a:srgbClr val="FF0000"/>
                </a:solidFill>
              </a:rPr>
              <a:t>Port 1 : Mac 1</a:t>
            </a:r>
          </a:p>
          <a:p>
            <a:pPr lvl="1"/>
            <a:r>
              <a:rPr lang="fr-FR" sz="1800" dirty="0">
                <a:solidFill>
                  <a:srgbClr val="FF0000"/>
                </a:solidFill>
              </a:rPr>
              <a:t>Port 2 : Mac 2</a:t>
            </a:r>
          </a:p>
          <a:p>
            <a:pPr lvl="1"/>
            <a:r>
              <a:rPr lang="fr-FR" sz="1800" dirty="0">
                <a:solidFill>
                  <a:srgbClr val="FF0000"/>
                </a:solidFill>
              </a:rPr>
              <a:t>Port 3 : Mac 3 </a:t>
            </a:r>
          </a:p>
          <a:p>
            <a:pPr lvl="1"/>
            <a:endParaRPr lang="fr-FR" sz="1800" dirty="0">
              <a:solidFill>
                <a:srgbClr val="FF0000"/>
              </a:solidFill>
            </a:endParaRPr>
          </a:p>
        </p:txBody>
      </p:sp>
      <p:grpSp>
        <p:nvGrpSpPr>
          <p:cNvPr id="58" name="Groupe 57"/>
          <p:cNvGrpSpPr/>
          <p:nvPr/>
        </p:nvGrpSpPr>
        <p:grpSpPr>
          <a:xfrm>
            <a:off x="1533535" y="2070083"/>
            <a:ext cx="5425556" cy="2061938"/>
            <a:chOff x="1533535" y="2070083"/>
            <a:chExt cx="5425556" cy="2061938"/>
          </a:xfrm>
        </p:grpSpPr>
        <p:grpSp>
          <p:nvGrpSpPr>
            <p:cNvPr id="46" name="Groupe 45"/>
            <p:cNvGrpSpPr/>
            <p:nvPr/>
          </p:nvGrpSpPr>
          <p:grpSpPr>
            <a:xfrm>
              <a:off x="1533535" y="2070083"/>
              <a:ext cx="5425556" cy="2061938"/>
              <a:chOff x="651327" y="1596807"/>
              <a:chExt cx="5425556" cy="2061938"/>
            </a:xfrm>
          </p:grpSpPr>
          <p:grpSp>
            <p:nvGrpSpPr>
              <p:cNvPr id="27" name="Groupe 26"/>
              <p:cNvGrpSpPr/>
              <p:nvPr/>
            </p:nvGrpSpPr>
            <p:grpSpPr>
              <a:xfrm>
                <a:off x="2949352" y="1596807"/>
                <a:ext cx="870751" cy="930869"/>
                <a:chOff x="3106818" y="2380693"/>
                <a:chExt cx="1067402" cy="1141097"/>
              </a:xfrm>
            </p:grpSpPr>
            <p:pic>
              <p:nvPicPr>
                <p:cNvPr id="28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0" y="2380693"/>
                  <a:ext cx="720080" cy="7200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ZoneTexte 28"/>
                <p:cNvSpPr txBox="1"/>
                <p:nvPr/>
              </p:nvSpPr>
              <p:spPr>
                <a:xfrm>
                  <a:off x="3106818" y="3182233"/>
                  <a:ext cx="1067402" cy="339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PC2</a:t>
                  </a:r>
                </a:p>
              </p:txBody>
            </p:sp>
          </p:grpSp>
          <p:grpSp>
            <p:nvGrpSpPr>
              <p:cNvPr id="36" name="Groupe 35"/>
              <p:cNvGrpSpPr/>
              <p:nvPr/>
            </p:nvGrpSpPr>
            <p:grpSpPr>
              <a:xfrm>
                <a:off x="2927412" y="3009510"/>
                <a:ext cx="914630" cy="649235"/>
                <a:chOff x="5267525" y="4581825"/>
                <a:chExt cx="1121190" cy="795858"/>
              </a:xfrm>
            </p:grpSpPr>
            <p:pic>
              <p:nvPicPr>
                <p:cNvPr id="37" name="Picture 4" descr="C:\Enseignement\GitHub\Informatique_College\Formation_2018\Quizz_Pomme\Images\rgtaylor-csc-net-switch-300px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67525" y="4581825"/>
                  <a:ext cx="1121190" cy="4704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ZoneTexte 37"/>
                <p:cNvSpPr txBox="1"/>
                <p:nvPr/>
              </p:nvSpPr>
              <p:spPr>
                <a:xfrm>
                  <a:off x="5463411" y="5038127"/>
                  <a:ext cx="729419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Switch</a:t>
                  </a:r>
                </a:p>
              </p:txBody>
            </p:sp>
          </p:grpSp>
          <p:cxnSp>
            <p:nvCxnSpPr>
              <p:cNvPr id="50" name="Connecteur droit 49"/>
              <p:cNvCxnSpPr>
                <a:stCxn id="37" idx="3"/>
                <a:endCxn id="54" idx="1"/>
              </p:cNvCxnSpPr>
              <p:nvPr/>
            </p:nvCxnSpPr>
            <p:spPr>
              <a:xfrm flipV="1">
                <a:off x="3842042" y="2132833"/>
                <a:ext cx="1505758" cy="1068549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e 47"/>
              <p:cNvGrpSpPr/>
              <p:nvPr/>
            </p:nvGrpSpPr>
            <p:grpSpPr>
              <a:xfrm>
                <a:off x="651327" y="1844824"/>
                <a:ext cx="870751" cy="930872"/>
                <a:chOff x="3106820" y="2684721"/>
                <a:chExt cx="1067403" cy="1141100"/>
              </a:xfrm>
            </p:grpSpPr>
            <p:pic>
              <p:nvPicPr>
                <p:cNvPr id="49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1" y="2684721"/>
                  <a:ext cx="720080" cy="72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" name="ZoneTexte 50"/>
                <p:cNvSpPr txBox="1"/>
                <p:nvPr/>
              </p:nvSpPr>
              <p:spPr>
                <a:xfrm>
                  <a:off x="3106820" y="3486265"/>
                  <a:ext cx="1067403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PC1</a:t>
                  </a: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>
                <a:off x="5206132" y="1839124"/>
                <a:ext cx="870751" cy="930872"/>
                <a:chOff x="3106818" y="2684721"/>
                <a:chExt cx="1067402" cy="1141100"/>
              </a:xfrm>
            </p:grpSpPr>
            <p:pic>
              <p:nvPicPr>
                <p:cNvPr id="54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1" y="2684721"/>
                  <a:ext cx="720080" cy="72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ZoneTexte 54"/>
                <p:cNvSpPr txBox="1"/>
                <p:nvPr/>
              </p:nvSpPr>
              <p:spPr>
                <a:xfrm>
                  <a:off x="3106818" y="3486265"/>
                  <a:ext cx="1067402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PC3</a:t>
                  </a:r>
                </a:p>
              </p:txBody>
            </p:sp>
          </p:grpSp>
          <p:cxnSp>
            <p:nvCxnSpPr>
              <p:cNvPr id="57" name="Connecteur droit 56"/>
              <p:cNvCxnSpPr>
                <a:stCxn id="37" idx="1"/>
                <a:endCxn id="49" idx="3"/>
              </p:cNvCxnSpPr>
              <p:nvPr/>
            </p:nvCxnSpPr>
            <p:spPr>
              <a:xfrm flipH="1" flipV="1">
                <a:off x="1380413" y="2138533"/>
                <a:ext cx="1546999" cy="1062849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>
                <a:stCxn id="37" idx="0"/>
                <a:endCxn id="29" idx="2"/>
              </p:cNvCxnSpPr>
              <p:nvPr/>
            </p:nvCxnSpPr>
            <p:spPr>
              <a:xfrm flipV="1">
                <a:off x="3384727" y="2527676"/>
                <a:ext cx="1" cy="481834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ZoneTexte 64"/>
            <p:cNvSpPr txBox="1"/>
            <p:nvPr/>
          </p:nvSpPr>
          <p:spPr>
            <a:xfrm>
              <a:off x="3542284" y="3228357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1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4246313" y="3173315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2</a:t>
              </a: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4790693" y="3512041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3</a:t>
              </a:r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2989388" y="4428122"/>
            <a:ext cx="5425556" cy="2061938"/>
            <a:chOff x="1533535" y="2070083"/>
            <a:chExt cx="5425556" cy="2061938"/>
          </a:xfrm>
        </p:grpSpPr>
        <p:grpSp>
          <p:nvGrpSpPr>
            <p:cNvPr id="70" name="Groupe 69"/>
            <p:cNvGrpSpPr/>
            <p:nvPr/>
          </p:nvGrpSpPr>
          <p:grpSpPr>
            <a:xfrm>
              <a:off x="1533535" y="2070083"/>
              <a:ext cx="5425556" cy="2061938"/>
              <a:chOff x="651327" y="1596807"/>
              <a:chExt cx="5425556" cy="2061938"/>
            </a:xfrm>
          </p:grpSpPr>
          <p:grpSp>
            <p:nvGrpSpPr>
              <p:cNvPr id="74" name="Groupe 73"/>
              <p:cNvGrpSpPr/>
              <p:nvPr/>
            </p:nvGrpSpPr>
            <p:grpSpPr>
              <a:xfrm>
                <a:off x="2949352" y="1596807"/>
                <a:ext cx="870751" cy="930869"/>
                <a:chOff x="3106818" y="2380693"/>
                <a:chExt cx="1067402" cy="1141097"/>
              </a:xfrm>
            </p:grpSpPr>
            <p:pic>
              <p:nvPicPr>
                <p:cNvPr id="87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0" y="2380693"/>
                  <a:ext cx="720080" cy="7200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8" name="ZoneTexte 87"/>
                <p:cNvSpPr txBox="1"/>
                <p:nvPr/>
              </p:nvSpPr>
              <p:spPr>
                <a:xfrm>
                  <a:off x="3106818" y="3182233"/>
                  <a:ext cx="1067402" cy="339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PC2</a:t>
                  </a:r>
                </a:p>
              </p:txBody>
            </p:sp>
          </p:grpSp>
          <p:grpSp>
            <p:nvGrpSpPr>
              <p:cNvPr id="75" name="Groupe 74"/>
              <p:cNvGrpSpPr/>
              <p:nvPr/>
            </p:nvGrpSpPr>
            <p:grpSpPr>
              <a:xfrm>
                <a:off x="2927412" y="3009510"/>
                <a:ext cx="914630" cy="649235"/>
                <a:chOff x="5267525" y="4581825"/>
                <a:chExt cx="1121190" cy="795858"/>
              </a:xfrm>
            </p:grpSpPr>
            <p:pic>
              <p:nvPicPr>
                <p:cNvPr id="85" name="Picture 4" descr="C:\Enseignement\GitHub\Informatique_College\Formation_2018\Quizz_Pomme\Images\rgtaylor-csc-net-switch-300px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67525" y="4581825"/>
                  <a:ext cx="1121190" cy="4704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6" name="ZoneTexte 85"/>
                <p:cNvSpPr txBox="1"/>
                <p:nvPr/>
              </p:nvSpPr>
              <p:spPr>
                <a:xfrm>
                  <a:off x="5463411" y="5038127"/>
                  <a:ext cx="729419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Switch</a:t>
                  </a:r>
                </a:p>
              </p:txBody>
            </p:sp>
          </p:grpSp>
          <p:cxnSp>
            <p:nvCxnSpPr>
              <p:cNvPr id="76" name="Connecteur droit 75"/>
              <p:cNvCxnSpPr>
                <a:stCxn id="85" idx="3"/>
                <a:endCxn id="81" idx="1"/>
              </p:cNvCxnSpPr>
              <p:nvPr/>
            </p:nvCxnSpPr>
            <p:spPr>
              <a:xfrm flipV="1">
                <a:off x="3842042" y="2132833"/>
                <a:ext cx="1505758" cy="1068549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e 76"/>
              <p:cNvGrpSpPr/>
              <p:nvPr/>
            </p:nvGrpSpPr>
            <p:grpSpPr>
              <a:xfrm>
                <a:off x="651327" y="1844824"/>
                <a:ext cx="870751" cy="930872"/>
                <a:chOff x="3106820" y="2684721"/>
                <a:chExt cx="1067403" cy="1141100"/>
              </a:xfrm>
            </p:grpSpPr>
            <p:pic>
              <p:nvPicPr>
                <p:cNvPr id="83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1" y="2684721"/>
                  <a:ext cx="720080" cy="72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4" name="ZoneTexte 83"/>
                <p:cNvSpPr txBox="1"/>
                <p:nvPr/>
              </p:nvSpPr>
              <p:spPr>
                <a:xfrm>
                  <a:off x="3106820" y="3486265"/>
                  <a:ext cx="1067403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PC1</a:t>
                  </a:r>
                </a:p>
              </p:txBody>
            </p:sp>
          </p:grpSp>
          <p:grpSp>
            <p:nvGrpSpPr>
              <p:cNvPr id="78" name="Groupe 77"/>
              <p:cNvGrpSpPr/>
              <p:nvPr/>
            </p:nvGrpSpPr>
            <p:grpSpPr>
              <a:xfrm>
                <a:off x="5206132" y="1839124"/>
                <a:ext cx="870751" cy="930872"/>
                <a:chOff x="3106818" y="2684721"/>
                <a:chExt cx="1067402" cy="1141100"/>
              </a:xfrm>
            </p:grpSpPr>
            <p:pic>
              <p:nvPicPr>
                <p:cNvPr id="81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1" y="2684721"/>
                  <a:ext cx="720080" cy="72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" name="ZoneTexte 81"/>
                <p:cNvSpPr txBox="1"/>
                <p:nvPr/>
              </p:nvSpPr>
              <p:spPr>
                <a:xfrm>
                  <a:off x="3106818" y="3486265"/>
                  <a:ext cx="1067402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PC3</a:t>
                  </a:r>
                </a:p>
              </p:txBody>
            </p:sp>
          </p:grpSp>
          <p:cxnSp>
            <p:nvCxnSpPr>
              <p:cNvPr id="79" name="Connecteur droit 78"/>
              <p:cNvCxnSpPr>
                <a:stCxn id="85" idx="1"/>
                <a:endCxn id="83" idx="3"/>
              </p:cNvCxnSpPr>
              <p:nvPr/>
            </p:nvCxnSpPr>
            <p:spPr>
              <a:xfrm flipH="1" flipV="1">
                <a:off x="1380413" y="2138533"/>
                <a:ext cx="1546999" cy="1062849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>
                <a:stCxn id="85" idx="0"/>
                <a:endCxn id="88" idx="2"/>
              </p:cNvCxnSpPr>
              <p:nvPr/>
            </p:nvCxnSpPr>
            <p:spPr>
              <a:xfrm flipV="1">
                <a:off x="3384727" y="2527676"/>
                <a:ext cx="1" cy="481834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ZoneTexte 70"/>
            <p:cNvSpPr txBox="1"/>
            <p:nvPr/>
          </p:nvSpPr>
          <p:spPr>
            <a:xfrm>
              <a:off x="3542284" y="3228357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1</a:t>
              </a:r>
            </a:p>
          </p:txBody>
        </p:sp>
        <p:sp>
          <p:nvSpPr>
            <p:cNvPr id="72" name="ZoneTexte 71"/>
            <p:cNvSpPr txBox="1"/>
            <p:nvPr/>
          </p:nvSpPr>
          <p:spPr>
            <a:xfrm>
              <a:off x="4246313" y="3173315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2</a:t>
              </a: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4790693" y="3512041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3</a:t>
              </a:r>
            </a:p>
          </p:txBody>
        </p:sp>
      </p:grpSp>
      <p:cxnSp>
        <p:nvCxnSpPr>
          <p:cNvPr id="109" name="Connecteur droit 108"/>
          <p:cNvCxnSpPr/>
          <p:nvPr/>
        </p:nvCxnSpPr>
        <p:spPr>
          <a:xfrm flipH="1" flipV="1">
            <a:off x="3721868" y="5138428"/>
            <a:ext cx="1546999" cy="1062849"/>
          </a:xfrm>
          <a:prstGeom prst="line">
            <a:avLst/>
          </a:prstGeom>
          <a:ln w="28575">
            <a:solidFill>
              <a:srgbClr val="FF000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/>
          <p:cNvCxnSpPr/>
          <p:nvPr/>
        </p:nvCxnSpPr>
        <p:spPr>
          <a:xfrm flipH="1">
            <a:off x="6230008" y="5072736"/>
            <a:ext cx="1505758" cy="1068549"/>
          </a:xfrm>
          <a:prstGeom prst="line">
            <a:avLst/>
          </a:prstGeom>
          <a:ln w="28575">
            <a:solidFill>
              <a:srgbClr val="FF000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6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7</a:t>
            </a:r>
            <a:r>
              <a:rPr lang="fr-FR" dirty="0" smtClean="0"/>
              <a:t>. </a:t>
            </a:r>
            <a:r>
              <a:rPr lang="fr-FR" dirty="0"/>
              <a:t>Notions de réseau</a:t>
            </a:r>
            <a:br>
              <a:rPr lang="fr-FR" dirty="0"/>
            </a:br>
            <a:r>
              <a:rPr lang="fr-FR" dirty="0"/>
              <a:t>Adressage IP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On donne une adresse IP et le masque de sous réseau associé : </a:t>
            </a:r>
          </a:p>
          <a:p>
            <a:pPr lvl="1"/>
            <a:r>
              <a:rPr lang="fr-FR" sz="1700" dirty="0"/>
              <a:t>Adresse : 192.168.1.110 = </a:t>
            </a:r>
            <a:r>
              <a:rPr lang="fr-FR" sz="1800" dirty="0"/>
              <a:t>11000000.10101000.00000001. 01101110</a:t>
            </a:r>
          </a:p>
          <a:p>
            <a:pPr lvl="1"/>
            <a:r>
              <a:rPr lang="fr-FR" sz="1800" dirty="0"/>
              <a:t>Masque : 255.255.255.0 = 11111111.11111111.11111111.00000000</a:t>
            </a:r>
            <a:br>
              <a:rPr lang="fr-FR" sz="1800" dirty="0"/>
            </a:br>
            <a:endParaRPr lang="fr-FR" sz="1800" dirty="0"/>
          </a:p>
          <a:p>
            <a:r>
              <a:rPr lang="fr-FR" sz="2100" dirty="0"/>
              <a:t>QCM</a:t>
            </a:r>
          </a:p>
          <a:p>
            <a:pPr lvl="1"/>
            <a:r>
              <a:rPr lang="fr-FR" sz="2100" dirty="0"/>
              <a:t>Donner la partie réseau de l’adresse. </a:t>
            </a:r>
          </a:p>
          <a:p>
            <a:pPr lvl="2"/>
            <a:r>
              <a:rPr lang="fr-FR" sz="1800" dirty="0"/>
              <a:t>a. 192. 168     </a:t>
            </a:r>
            <a:r>
              <a:rPr lang="fr-FR" sz="1800" u="sng" dirty="0"/>
              <a:t>b. 192.168.1</a:t>
            </a:r>
            <a:r>
              <a:rPr lang="fr-FR" sz="1800" dirty="0"/>
              <a:t>      c. 255.255.255.      d. 110</a:t>
            </a:r>
          </a:p>
          <a:p>
            <a:pPr lvl="1"/>
            <a:r>
              <a:rPr lang="fr-FR" sz="2100" dirty="0"/>
              <a:t>Donner la partie machine de l’adresse IP </a:t>
            </a:r>
          </a:p>
          <a:p>
            <a:pPr lvl="2"/>
            <a:r>
              <a:rPr lang="fr-FR" sz="1800" dirty="0"/>
              <a:t>a. 192. 168     b. 192.168.1      c. 255.255.255.0      </a:t>
            </a:r>
            <a:r>
              <a:rPr lang="fr-FR" sz="1800" u="sng" dirty="0"/>
              <a:t>d. 110</a:t>
            </a:r>
          </a:p>
          <a:p>
            <a:pPr lvl="1"/>
            <a:r>
              <a:rPr lang="fr-FR" sz="1800" dirty="0"/>
              <a:t>Quelle est la première adresse de la plage IP : </a:t>
            </a:r>
          </a:p>
          <a:p>
            <a:pPr lvl="2"/>
            <a:r>
              <a:rPr lang="fr-FR" sz="1600" u="sng" dirty="0"/>
              <a:t>a. 192. 168.1.0</a:t>
            </a:r>
            <a:r>
              <a:rPr lang="fr-FR" sz="1600" dirty="0"/>
              <a:t>    b. 192. 168.1.1    c. 192. 168.0.01    d. 192. 168.1.110</a:t>
            </a:r>
          </a:p>
          <a:p>
            <a:pPr lvl="1"/>
            <a:r>
              <a:rPr lang="fr-FR" sz="1800" dirty="0"/>
              <a:t>Quelle est la dernière adresse de la plage IP : </a:t>
            </a:r>
          </a:p>
          <a:p>
            <a:pPr lvl="2"/>
            <a:r>
              <a:rPr lang="fr-FR" sz="1600" dirty="0"/>
              <a:t>a. 192. 168.1.0    b. 192. 168.1.1    c. 192. 168.1.110    </a:t>
            </a:r>
            <a:r>
              <a:rPr lang="fr-FR" sz="1600" u="sng" dirty="0"/>
              <a:t>d. 192. 168.1.255</a:t>
            </a:r>
          </a:p>
          <a:p>
            <a:pPr lvl="1"/>
            <a:r>
              <a:rPr lang="fr-FR" sz="1800" dirty="0"/>
              <a:t>Quelle est le dernière adresse de la plage IP : </a:t>
            </a:r>
          </a:p>
          <a:p>
            <a:pPr lvl="2"/>
            <a:r>
              <a:rPr lang="fr-FR" sz="1600" dirty="0"/>
              <a:t>a. 192. 168.1.0    b. 192. 168.1.1    c. 192. 168.1.110    </a:t>
            </a:r>
            <a:r>
              <a:rPr lang="fr-FR" sz="1600" u="sng" dirty="0"/>
              <a:t>d. 192. 168.1.255</a:t>
            </a:r>
            <a:r>
              <a:rPr lang="fr-FR" sz="1500"/>
              <a:t/>
            </a:r>
            <a:br>
              <a:rPr lang="fr-FR" sz="1500"/>
            </a:b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95135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DE0DEC2-F4F9-42BA-B1D7-F6232B71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7. </a:t>
            </a:r>
            <a:r>
              <a:rPr lang="fr-FR" dirty="0"/>
              <a:t>Notions de réseau</a:t>
            </a:r>
            <a:br>
              <a:rPr lang="fr-FR" dirty="0"/>
            </a:br>
            <a:r>
              <a:rPr lang="fr-FR" dirty="0"/>
              <a:t>Adressage IP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C8A08AFD-9C5A-4EA0-94E4-84751389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7EF36064-FCC4-4BD4-9915-B0EE1B2E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="" xmlns:a16="http://schemas.microsoft.com/office/drawing/2014/main" id="{524DABD9-76B8-4F2B-9D1F-C869BAF7BF5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4176462" cy="587418"/>
          </a:xfrm>
        </p:spPr>
        <p:txBody>
          <a:bodyPr/>
          <a:lstStyle/>
          <a:p>
            <a:r>
              <a:rPr lang="fr-FR" dirty="0"/>
              <a:t>On donne le réseau suivant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="" xmlns:a16="http://schemas.microsoft.com/office/drawing/2014/main" id="{4BDA3F0E-65DE-439F-9834-316BDCB9A30A}"/>
              </a:ext>
            </a:extLst>
          </p:cNvPr>
          <p:cNvGrpSpPr/>
          <p:nvPr/>
        </p:nvGrpSpPr>
        <p:grpSpPr>
          <a:xfrm>
            <a:off x="555223" y="1890727"/>
            <a:ext cx="901209" cy="930872"/>
            <a:chOff x="3088151" y="2684721"/>
            <a:chExt cx="1104740" cy="1141100"/>
          </a:xfrm>
        </p:grpSpPr>
        <p:pic>
          <p:nvPicPr>
            <p:cNvPr id="7" name="Picture 2" descr="C:\Enseignement\GitHub\Informatique_College\Formation_2018\Quizz_Pomme\Images\1427456029-300px.png">
              <a:extLst>
                <a:ext uri="{FF2B5EF4-FFF2-40B4-BE49-F238E27FC236}">
                  <a16:creationId xmlns="" xmlns:a16="http://schemas.microsoft.com/office/drawing/2014/main" id="{8532CF62-5C13-492B-8CE6-9EDEAE9CA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481" y="2684721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="" xmlns:a16="http://schemas.microsoft.com/office/drawing/2014/main" id="{143FACC6-BC2B-498A-9379-498CA1FA5BD2}"/>
                </a:ext>
              </a:extLst>
            </p:cNvPr>
            <p:cNvSpPr txBox="1"/>
            <p:nvPr/>
          </p:nvSpPr>
          <p:spPr>
            <a:xfrm>
              <a:off x="3088151" y="3486265"/>
              <a:ext cx="1104740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192.168.0.1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="" xmlns:a16="http://schemas.microsoft.com/office/drawing/2014/main" id="{7F9E1001-41B8-4A75-9EF3-BE9A54FBDEC1}"/>
              </a:ext>
            </a:extLst>
          </p:cNvPr>
          <p:cNvGrpSpPr/>
          <p:nvPr/>
        </p:nvGrpSpPr>
        <p:grpSpPr>
          <a:xfrm>
            <a:off x="2054906" y="1840187"/>
            <a:ext cx="1677324" cy="1037829"/>
            <a:chOff x="2054906" y="1690939"/>
            <a:chExt cx="1677324" cy="1037829"/>
          </a:xfrm>
        </p:grpSpPr>
        <p:pic>
          <p:nvPicPr>
            <p:cNvPr id="11" name="Image 10">
              <a:extLst>
                <a:ext uri="{FF2B5EF4-FFF2-40B4-BE49-F238E27FC236}">
                  <a16:creationId xmlns="" xmlns:a16="http://schemas.microsoft.com/office/drawing/2014/main" id="{B97C7362-2BD0-4094-A07D-5C9A1B3B9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567" y="1995048"/>
              <a:ext cx="654229" cy="42961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="" xmlns:a16="http://schemas.microsoft.com/office/drawing/2014/main" id="{AD0CD255-2CEF-4226-BDD2-C8AA8C86E734}"/>
                </a:ext>
              </a:extLst>
            </p:cNvPr>
            <p:cNvSpPr txBox="1"/>
            <p:nvPr/>
          </p:nvSpPr>
          <p:spPr>
            <a:xfrm>
              <a:off x="2054906" y="2071353"/>
              <a:ext cx="8226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Routeur 2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="" xmlns:a16="http://schemas.microsoft.com/office/drawing/2014/main" id="{24D496CD-3619-423A-AE17-8739AA6976AA}"/>
                </a:ext>
              </a:extLst>
            </p:cNvPr>
            <p:cNvSpPr txBox="1"/>
            <p:nvPr/>
          </p:nvSpPr>
          <p:spPr>
            <a:xfrm>
              <a:off x="2677133" y="2451769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192.168.0.253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564E2F96-E148-4B08-956E-52AE95F1EEB5}"/>
                </a:ext>
              </a:extLst>
            </p:cNvPr>
            <p:cNvSpPr txBox="1"/>
            <p:nvPr/>
          </p:nvSpPr>
          <p:spPr>
            <a:xfrm>
              <a:off x="2792549" y="1690939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10.0.0.254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="" xmlns:a16="http://schemas.microsoft.com/office/drawing/2014/main" id="{090B4CA5-DAFE-4ED6-A3EC-31FD40DFF969}"/>
              </a:ext>
            </a:extLst>
          </p:cNvPr>
          <p:cNvGrpSpPr/>
          <p:nvPr/>
        </p:nvGrpSpPr>
        <p:grpSpPr>
          <a:xfrm>
            <a:off x="942713" y="3615307"/>
            <a:ext cx="1677324" cy="1037829"/>
            <a:chOff x="2054906" y="1690939"/>
            <a:chExt cx="1677324" cy="1037829"/>
          </a:xfrm>
        </p:grpSpPr>
        <p:pic>
          <p:nvPicPr>
            <p:cNvPr id="18" name="Image 17">
              <a:extLst>
                <a:ext uri="{FF2B5EF4-FFF2-40B4-BE49-F238E27FC236}">
                  <a16:creationId xmlns="" xmlns:a16="http://schemas.microsoft.com/office/drawing/2014/main" id="{808B1430-11B9-45BD-9FA4-F7D17E215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567" y="1995048"/>
              <a:ext cx="654229" cy="429610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="" xmlns:a16="http://schemas.microsoft.com/office/drawing/2014/main" id="{6FFAE495-8353-4F48-9DA7-A93FD940A6B8}"/>
                </a:ext>
              </a:extLst>
            </p:cNvPr>
            <p:cNvSpPr txBox="1"/>
            <p:nvPr/>
          </p:nvSpPr>
          <p:spPr>
            <a:xfrm>
              <a:off x="2054906" y="2071353"/>
              <a:ext cx="8226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Routeur 1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="" xmlns:a16="http://schemas.microsoft.com/office/drawing/2014/main" id="{1EDBD877-524C-4628-9F1E-4640824FFDF3}"/>
                </a:ext>
              </a:extLst>
            </p:cNvPr>
            <p:cNvSpPr txBox="1"/>
            <p:nvPr/>
          </p:nvSpPr>
          <p:spPr>
            <a:xfrm>
              <a:off x="2677133" y="2451769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192.168.1.254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="" xmlns:a16="http://schemas.microsoft.com/office/drawing/2014/main" id="{8153A674-7C81-4566-89E5-12FE7AB48BBA}"/>
                </a:ext>
              </a:extLst>
            </p:cNvPr>
            <p:cNvSpPr txBox="1"/>
            <p:nvPr/>
          </p:nvSpPr>
          <p:spPr>
            <a:xfrm>
              <a:off x="2677133" y="1690939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192.168.0.254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="" xmlns:a16="http://schemas.microsoft.com/office/drawing/2014/main" id="{62EDFFFF-8912-4DA7-A20A-0A82A6A6C57F}"/>
              </a:ext>
            </a:extLst>
          </p:cNvPr>
          <p:cNvGrpSpPr/>
          <p:nvPr/>
        </p:nvGrpSpPr>
        <p:grpSpPr>
          <a:xfrm>
            <a:off x="555223" y="5118041"/>
            <a:ext cx="901209" cy="930872"/>
            <a:chOff x="3088151" y="2684721"/>
            <a:chExt cx="1104740" cy="1141100"/>
          </a:xfrm>
        </p:grpSpPr>
        <p:pic>
          <p:nvPicPr>
            <p:cNvPr id="23" name="Picture 2" descr="C:\Enseignement\GitHub\Informatique_College\Formation_2018\Quizz_Pomme\Images\1427456029-300px.png">
              <a:extLst>
                <a:ext uri="{FF2B5EF4-FFF2-40B4-BE49-F238E27FC236}">
                  <a16:creationId xmlns="" xmlns:a16="http://schemas.microsoft.com/office/drawing/2014/main" id="{92A343F8-5CF0-42AE-8700-40828A1A4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481" y="2684721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ZoneTexte 23">
              <a:extLst>
                <a:ext uri="{FF2B5EF4-FFF2-40B4-BE49-F238E27FC236}">
                  <a16:creationId xmlns="" xmlns:a16="http://schemas.microsoft.com/office/drawing/2014/main" id="{CBEFC436-888C-428F-B90B-7B8AA1FEA837}"/>
                </a:ext>
              </a:extLst>
            </p:cNvPr>
            <p:cNvSpPr txBox="1"/>
            <p:nvPr/>
          </p:nvSpPr>
          <p:spPr>
            <a:xfrm>
              <a:off x="3088151" y="3486265"/>
              <a:ext cx="1104740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192.168.1.1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="" xmlns:a16="http://schemas.microsoft.com/office/drawing/2014/main" id="{FED516AC-DA5D-4FAA-87B1-797FB13E44DE}"/>
              </a:ext>
            </a:extLst>
          </p:cNvPr>
          <p:cNvGrpSpPr/>
          <p:nvPr/>
        </p:nvGrpSpPr>
        <p:grpSpPr>
          <a:xfrm>
            <a:off x="2044868" y="5055467"/>
            <a:ext cx="1677324" cy="1037829"/>
            <a:chOff x="2054906" y="1690939"/>
            <a:chExt cx="1677324" cy="1037829"/>
          </a:xfrm>
        </p:grpSpPr>
        <p:pic>
          <p:nvPicPr>
            <p:cNvPr id="26" name="Image 25">
              <a:extLst>
                <a:ext uri="{FF2B5EF4-FFF2-40B4-BE49-F238E27FC236}">
                  <a16:creationId xmlns="" xmlns:a16="http://schemas.microsoft.com/office/drawing/2014/main" id="{17A3EC93-5A28-479D-80BF-0F04DE7D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567" y="1995048"/>
              <a:ext cx="654229" cy="429610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="" xmlns:a16="http://schemas.microsoft.com/office/drawing/2014/main" id="{64E7CF09-A622-4AED-B68F-2AD462703431}"/>
                </a:ext>
              </a:extLst>
            </p:cNvPr>
            <p:cNvSpPr txBox="1"/>
            <p:nvPr/>
          </p:nvSpPr>
          <p:spPr>
            <a:xfrm>
              <a:off x="2054906" y="2071353"/>
              <a:ext cx="8226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Routeur 3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="" xmlns:a16="http://schemas.microsoft.com/office/drawing/2014/main" id="{4C156053-941D-4820-A914-3A5ACA65FCB3}"/>
                </a:ext>
              </a:extLst>
            </p:cNvPr>
            <p:cNvSpPr txBox="1"/>
            <p:nvPr/>
          </p:nvSpPr>
          <p:spPr>
            <a:xfrm>
              <a:off x="2792550" y="2451769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10.0.1.254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="" xmlns:a16="http://schemas.microsoft.com/office/drawing/2014/main" id="{A6CE6653-0C80-4C1B-850A-8692CEA79FAF}"/>
                </a:ext>
              </a:extLst>
            </p:cNvPr>
            <p:cNvSpPr txBox="1"/>
            <p:nvPr/>
          </p:nvSpPr>
          <p:spPr>
            <a:xfrm>
              <a:off x="2677133" y="1690939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192.168.1.253</a:t>
              </a:r>
            </a:p>
          </p:txBody>
        </p:sp>
      </p:grpSp>
      <p:cxnSp>
        <p:nvCxnSpPr>
          <p:cNvPr id="30" name="Connecteur droit 29">
            <a:extLst>
              <a:ext uri="{FF2B5EF4-FFF2-40B4-BE49-F238E27FC236}">
                <a16:creationId xmlns="" xmlns:a16="http://schemas.microsoft.com/office/drawing/2014/main" id="{6B5ABADE-624C-49AE-A84F-685BFE28DCD0}"/>
              </a:ext>
            </a:extLst>
          </p:cNvPr>
          <p:cNvCxnSpPr>
            <a:cxnSpLocks/>
          </p:cNvCxnSpPr>
          <p:nvPr/>
        </p:nvCxnSpPr>
        <p:spPr>
          <a:xfrm flipH="1">
            <a:off x="275836" y="3428999"/>
            <a:ext cx="3943299" cy="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="" xmlns:a16="http://schemas.microsoft.com/office/drawing/2014/main" id="{956668B9-FC86-4F03-A8C1-BEE4142628E3}"/>
              </a:ext>
            </a:extLst>
          </p:cNvPr>
          <p:cNvCxnSpPr>
            <a:cxnSpLocks/>
          </p:cNvCxnSpPr>
          <p:nvPr/>
        </p:nvCxnSpPr>
        <p:spPr>
          <a:xfrm flipH="1">
            <a:off x="275836" y="4874673"/>
            <a:ext cx="3943299" cy="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="" xmlns:a16="http://schemas.microsoft.com/office/drawing/2014/main" id="{9086102A-E021-4630-8BCA-87032EAF238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05828" y="4857847"/>
            <a:ext cx="0" cy="26019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="" xmlns:a16="http://schemas.microsoft.com/office/drawing/2014/main" id="{2B7E72D6-B059-431F-84B6-F481EC361B14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3194644" y="4874673"/>
            <a:ext cx="0" cy="18079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="" xmlns:a16="http://schemas.microsoft.com/office/drawing/2014/main" id="{5547E4B9-E5B8-4FD0-8AF3-4F4FDB7C01D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092489" y="4653136"/>
            <a:ext cx="0" cy="221537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="" xmlns:a16="http://schemas.microsoft.com/office/drawing/2014/main" id="{B7CC1DD0-2258-4B50-AA9E-44002E9F2C9F}"/>
              </a:ext>
            </a:extLst>
          </p:cNvPr>
          <p:cNvCxnSpPr>
            <a:cxnSpLocks/>
          </p:cNvCxnSpPr>
          <p:nvPr/>
        </p:nvCxnSpPr>
        <p:spPr>
          <a:xfrm>
            <a:off x="2077958" y="3429000"/>
            <a:ext cx="0" cy="221537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="" xmlns:a16="http://schemas.microsoft.com/office/drawing/2014/main" id="{5343E148-4B09-4698-A1FB-1438F16EAF5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05827" y="2821599"/>
            <a:ext cx="1" cy="61291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="" xmlns:a16="http://schemas.microsoft.com/office/drawing/2014/main" id="{1980D737-600D-4718-97D5-85653CCE3BA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204682" y="2878016"/>
            <a:ext cx="0" cy="550983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="" xmlns:a16="http://schemas.microsoft.com/office/drawing/2014/main" id="{152F2307-93A5-4DA8-B723-A9F72414AD9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204682" y="1583089"/>
            <a:ext cx="0" cy="25709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="" xmlns:a16="http://schemas.microsoft.com/office/drawing/2014/main" id="{DA2C94A2-674B-4FCA-A91A-4D8895A4A17C}"/>
              </a:ext>
            </a:extLst>
          </p:cNvPr>
          <p:cNvCxnSpPr>
            <a:cxnSpLocks/>
          </p:cNvCxnSpPr>
          <p:nvPr/>
        </p:nvCxnSpPr>
        <p:spPr>
          <a:xfrm flipH="1">
            <a:off x="2987824" y="1593313"/>
            <a:ext cx="1008112" cy="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="" xmlns:a16="http://schemas.microsoft.com/office/drawing/2014/main" id="{B0BBA190-ED43-4A31-BFFD-E15DE7845B02}"/>
              </a:ext>
            </a:extLst>
          </p:cNvPr>
          <p:cNvSpPr txBox="1"/>
          <p:nvPr/>
        </p:nvSpPr>
        <p:spPr>
          <a:xfrm>
            <a:off x="3470240" y="1327795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10.0.0.0/24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="" xmlns:a16="http://schemas.microsoft.com/office/drawing/2014/main" id="{0AE24902-95F3-4B37-BE2F-0B4FBF18B1FD}"/>
              </a:ext>
            </a:extLst>
          </p:cNvPr>
          <p:cNvSpPr txBox="1"/>
          <p:nvPr/>
        </p:nvSpPr>
        <p:spPr>
          <a:xfrm>
            <a:off x="-70908" y="3143587"/>
            <a:ext cx="109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192.168.0.0/24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="" xmlns:a16="http://schemas.microsoft.com/office/drawing/2014/main" id="{CEB8363B-9D2D-4FFE-86F6-A9B2544223B0}"/>
              </a:ext>
            </a:extLst>
          </p:cNvPr>
          <p:cNvSpPr txBox="1"/>
          <p:nvPr/>
        </p:nvSpPr>
        <p:spPr>
          <a:xfrm>
            <a:off x="6033" y="4604723"/>
            <a:ext cx="109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192.168.1.0/24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="" xmlns:a16="http://schemas.microsoft.com/office/drawing/2014/main" id="{7DA4E07B-06CB-4D11-B205-E1D9689E0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703" y="5580606"/>
            <a:ext cx="1061018" cy="830362"/>
          </a:xfrm>
          <a:prstGeom prst="rect">
            <a:avLst/>
          </a:prstGeom>
        </p:spPr>
      </p:pic>
      <p:cxnSp>
        <p:nvCxnSpPr>
          <p:cNvPr id="63" name="Connecteur droit 62">
            <a:extLst>
              <a:ext uri="{FF2B5EF4-FFF2-40B4-BE49-F238E27FC236}">
                <a16:creationId xmlns="" xmlns:a16="http://schemas.microsoft.com/office/drawing/2014/main" id="{58F377C1-A828-4E69-B633-A2AC3B743544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194643" y="6093296"/>
            <a:ext cx="2" cy="22705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="" xmlns:a16="http://schemas.microsoft.com/office/drawing/2014/main" id="{D9CD6B18-0DD8-4952-A988-163CA71A7B70}"/>
              </a:ext>
            </a:extLst>
          </p:cNvPr>
          <p:cNvCxnSpPr>
            <a:cxnSpLocks/>
          </p:cNvCxnSpPr>
          <p:nvPr/>
        </p:nvCxnSpPr>
        <p:spPr>
          <a:xfrm>
            <a:off x="3194643" y="6320347"/>
            <a:ext cx="919109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A7D1A97C-8EB0-487D-834E-ECF775174AFB}"/>
              </a:ext>
            </a:extLst>
          </p:cNvPr>
          <p:cNvSpPr txBox="1"/>
          <p:nvPr/>
        </p:nvSpPr>
        <p:spPr>
          <a:xfrm>
            <a:off x="2362544" y="621611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10.0.1.0/24</a:t>
            </a:r>
          </a:p>
        </p:txBody>
      </p:sp>
      <p:graphicFrame>
        <p:nvGraphicFramePr>
          <p:cNvPr id="71" name="Tableau 70">
            <a:extLst>
              <a:ext uri="{FF2B5EF4-FFF2-40B4-BE49-F238E27FC236}">
                <a16:creationId xmlns="" xmlns:a16="http://schemas.microsoft.com/office/drawing/2014/main" id="{46D60EBF-3CC1-4ACF-99B0-09390C1EC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692609"/>
              </p:ext>
            </p:extLst>
          </p:nvPr>
        </p:nvGraphicFramePr>
        <p:xfrm>
          <a:off x="5184793" y="2167960"/>
          <a:ext cx="1908841" cy="1332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470">
                  <a:extLst>
                    <a:ext uri="{9D8B030D-6E8A-4147-A177-3AD203B41FA5}">
                      <a16:colId xmlns="" xmlns:a16="http://schemas.microsoft.com/office/drawing/2014/main" val="3168136861"/>
                    </a:ext>
                  </a:extLst>
                </a:gridCol>
                <a:gridCol w="813371">
                  <a:extLst>
                    <a:ext uri="{9D8B030D-6E8A-4147-A177-3AD203B41FA5}">
                      <a16:colId xmlns="" xmlns:a16="http://schemas.microsoft.com/office/drawing/2014/main" val="1254258606"/>
                    </a:ext>
                  </a:extLst>
                </a:gridCol>
              </a:tblGrid>
              <a:tr h="234903">
                <a:tc>
                  <a:txBody>
                    <a:bodyPr/>
                    <a:lstStyle/>
                    <a:p>
                      <a:r>
                        <a:rPr lang="fr-FR" sz="900" dirty="0"/>
                        <a:t>Réseau à joindre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Passerelle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6741686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192.168.0.254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="" xmlns:a16="http://schemas.microsoft.com/office/drawing/2014/main" val="2032961690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192.168.1.0/24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192.168.1.254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="" xmlns:a16="http://schemas.microsoft.com/office/drawing/2014/main" val="1343157875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défaut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192.168.1.253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="" xmlns:a16="http://schemas.microsoft.com/office/drawing/2014/main" val="1796464783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10.0.0.0/24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192.168.0.253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="" xmlns:a16="http://schemas.microsoft.com/office/drawing/2014/main" val="3382886698"/>
                  </a:ext>
                </a:extLst>
              </a:tr>
            </a:tbl>
          </a:graphicData>
        </a:graphic>
      </p:graphicFrame>
      <p:graphicFrame>
        <p:nvGraphicFramePr>
          <p:cNvPr id="72" name="Tableau 71">
            <a:extLst>
              <a:ext uri="{FF2B5EF4-FFF2-40B4-BE49-F238E27FC236}">
                <a16:creationId xmlns="" xmlns:a16="http://schemas.microsoft.com/office/drawing/2014/main" id="{B73D8347-3936-49F9-82F6-D12300EE0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67008"/>
              </p:ext>
            </p:extLst>
          </p:nvPr>
        </p:nvGraphicFramePr>
        <p:xfrm>
          <a:off x="5184792" y="3697734"/>
          <a:ext cx="1908841" cy="1057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470">
                  <a:extLst>
                    <a:ext uri="{9D8B030D-6E8A-4147-A177-3AD203B41FA5}">
                      <a16:colId xmlns="" xmlns:a16="http://schemas.microsoft.com/office/drawing/2014/main" val="3168136861"/>
                    </a:ext>
                  </a:extLst>
                </a:gridCol>
                <a:gridCol w="813371">
                  <a:extLst>
                    <a:ext uri="{9D8B030D-6E8A-4147-A177-3AD203B41FA5}">
                      <a16:colId xmlns="" xmlns:a16="http://schemas.microsoft.com/office/drawing/2014/main" val="1254258606"/>
                    </a:ext>
                  </a:extLst>
                </a:gridCol>
              </a:tblGrid>
              <a:tr h="234903">
                <a:tc>
                  <a:txBody>
                    <a:bodyPr/>
                    <a:lstStyle/>
                    <a:p>
                      <a:r>
                        <a:rPr lang="fr-FR" sz="900" dirty="0"/>
                        <a:t>Réseau à joindre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Passerelle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6741686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192.168.0.1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="" xmlns:a16="http://schemas.microsoft.com/office/drawing/2014/main" val="2032961690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défaut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="" xmlns:a16="http://schemas.microsoft.com/office/drawing/2014/main" val="1796464783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10.0.0.0/24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192.168.0.253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="" xmlns:a16="http://schemas.microsoft.com/office/drawing/2014/main" val="3382886698"/>
                  </a:ext>
                </a:extLst>
              </a:tr>
            </a:tbl>
          </a:graphicData>
        </a:graphic>
      </p:graphicFrame>
      <p:sp>
        <p:nvSpPr>
          <p:cNvPr id="73" name="ZoneTexte 72">
            <a:extLst>
              <a:ext uri="{FF2B5EF4-FFF2-40B4-BE49-F238E27FC236}">
                <a16:creationId xmlns="" xmlns:a16="http://schemas.microsoft.com/office/drawing/2014/main" id="{DF4292FF-C601-485B-8FF2-327EFAC82F99}"/>
              </a:ext>
            </a:extLst>
          </p:cNvPr>
          <p:cNvSpPr txBox="1"/>
          <p:nvPr/>
        </p:nvSpPr>
        <p:spPr>
          <a:xfrm>
            <a:off x="7832448" y="3383088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Routeur 1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="" xmlns:a16="http://schemas.microsoft.com/office/drawing/2014/main" id="{18FF8BF1-3F2A-4766-9178-84748AE556E9}"/>
              </a:ext>
            </a:extLst>
          </p:cNvPr>
          <p:cNvSpPr txBox="1"/>
          <p:nvPr/>
        </p:nvSpPr>
        <p:spPr>
          <a:xfrm>
            <a:off x="7832448" y="4937684"/>
            <a:ext cx="11320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PC 192.168.0.1</a:t>
            </a:r>
          </a:p>
        </p:txBody>
      </p:sp>
      <p:graphicFrame>
        <p:nvGraphicFramePr>
          <p:cNvPr id="75" name="Tableau 74">
            <a:extLst>
              <a:ext uri="{FF2B5EF4-FFF2-40B4-BE49-F238E27FC236}">
                <a16:creationId xmlns="" xmlns:a16="http://schemas.microsoft.com/office/drawing/2014/main" id="{7CBB4483-0593-4F7D-8A98-81E3E62E1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71057"/>
              </p:ext>
            </p:extLst>
          </p:nvPr>
        </p:nvGraphicFramePr>
        <p:xfrm>
          <a:off x="5184792" y="4891417"/>
          <a:ext cx="1908841" cy="1057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470">
                  <a:extLst>
                    <a:ext uri="{9D8B030D-6E8A-4147-A177-3AD203B41FA5}">
                      <a16:colId xmlns="" xmlns:a16="http://schemas.microsoft.com/office/drawing/2014/main" val="3168136861"/>
                    </a:ext>
                  </a:extLst>
                </a:gridCol>
                <a:gridCol w="813371">
                  <a:extLst>
                    <a:ext uri="{9D8B030D-6E8A-4147-A177-3AD203B41FA5}">
                      <a16:colId xmlns="" xmlns:a16="http://schemas.microsoft.com/office/drawing/2014/main" val="1254258606"/>
                    </a:ext>
                  </a:extLst>
                </a:gridCol>
              </a:tblGrid>
              <a:tr h="234903">
                <a:tc>
                  <a:txBody>
                    <a:bodyPr/>
                    <a:lstStyle/>
                    <a:p>
                      <a:r>
                        <a:rPr lang="fr-FR" sz="900" dirty="0"/>
                        <a:t>Réseau à joindre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Passerelle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6741686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>
                          <a:effectLst/>
                        </a:rPr>
                        <a:t>10.0.0.0/24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10.0..0.254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="" xmlns:a16="http://schemas.microsoft.com/office/drawing/2014/main" val="2032961690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Défaut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="" xmlns:a16="http://schemas.microsoft.com/office/drawing/2014/main" val="1796464783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="" xmlns:a16="http://schemas.microsoft.com/office/drawing/2014/main" val="3382886698"/>
                  </a:ext>
                </a:extLst>
              </a:tr>
            </a:tbl>
          </a:graphicData>
        </a:graphic>
      </p:graphicFrame>
      <p:sp>
        <p:nvSpPr>
          <p:cNvPr id="76" name="ZoneTexte 75">
            <a:extLst>
              <a:ext uri="{FF2B5EF4-FFF2-40B4-BE49-F238E27FC236}">
                <a16:creationId xmlns="" xmlns:a16="http://schemas.microsoft.com/office/drawing/2014/main" id="{04274D8A-62DE-441D-B1F2-ACAC02C60BE9}"/>
              </a:ext>
            </a:extLst>
          </p:cNvPr>
          <p:cNvSpPr txBox="1"/>
          <p:nvPr/>
        </p:nvSpPr>
        <p:spPr>
          <a:xfrm>
            <a:off x="7832448" y="4160386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Routeur 3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="" xmlns:a16="http://schemas.microsoft.com/office/drawing/2014/main" id="{B7704336-A263-4523-BFC9-26EC36238101}"/>
              </a:ext>
            </a:extLst>
          </p:cNvPr>
          <p:cNvCxnSpPr>
            <a:cxnSpLocks/>
            <a:stCxn id="76" idx="1"/>
            <a:endCxn id="75" idx="3"/>
          </p:cNvCxnSpPr>
          <p:nvPr/>
        </p:nvCxnSpPr>
        <p:spPr>
          <a:xfrm flipH="1">
            <a:off x="7093633" y="4298886"/>
            <a:ext cx="738815" cy="11214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="" xmlns:a16="http://schemas.microsoft.com/office/drawing/2014/main" id="{44EEAEC0-640E-4A3B-A76F-98F6F9DDCA14}"/>
              </a:ext>
            </a:extLst>
          </p:cNvPr>
          <p:cNvCxnSpPr>
            <a:cxnSpLocks/>
            <a:stCxn id="74" idx="1"/>
            <a:endCxn id="72" idx="3"/>
          </p:cNvCxnSpPr>
          <p:nvPr/>
        </p:nvCxnSpPr>
        <p:spPr>
          <a:xfrm flipH="1" flipV="1">
            <a:off x="7093633" y="4226665"/>
            <a:ext cx="738815" cy="8495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="" xmlns:a16="http://schemas.microsoft.com/office/drawing/2014/main" id="{FDADB5FB-FBAE-4275-92CE-04FD51C33FEA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flipH="1" flipV="1">
            <a:off x="7093634" y="2834051"/>
            <a:ext cx="738814" cy="68753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space réservé du contenu 4">
            <a:extLst>
              <a:ext uri="{FF2B5EF4-FFF2-40B4-BE49-F238E27FC236}">
                <a16:creationId xmlns="" xmlns:a16="http://schemas.microsoft.com/office/drawing/2014/main" id="{EF2D23EB-80F9-4778-B359-A23E28203B4D}"/>
              </a:ext>
            </a:extLst>
          </p:cNvPr>
          <p:cNvSpPr txBox="1">
            <a:spLocks/>
          </p:cNvSpPr>
          <p:nvPr/>
        </p:nvSpPr>
        <p:spPr>
          <a:xfrm>
            <a:off x="4572000" y="968560"/>
            <a:ext cx="4176462" cy="587418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Associer les tables de routage au matériel. </a:t>
            </a:r>
          </a:p>
        </p:txBody>
      </p:sp>
    </p:spTree>
    <p:extLst>
      <p:ext uri="{BB962C8B-B14F-4D97-AF65-F5344CB8AC3E}">
        <p14:creationId xmlns:p14="http://schemas.microsoft.com/office/powerpoint/2010/main" val="257187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Thèmes abordés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Bases de la programmation avec Scratch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Gérer des périphériques avec Scratch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Brancher </a:t>
            </a:r>
            <a:r>
              <a:rPr lang="fr-FR" dirty="0"/>
              <a:t>des composants à un microcontrôleur </a:t>
            </a:r>
            <a:r>
              <a:rPr lang="fr-FR" dirty="0" smtClean="0"/>
              <a:t>Arduino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Programmer un </a:t>
            </a:r>
            <a:r>
              <a:rPr lang="fr-FR" dirty="0" smtClean="0"/>
              <a:t>microcontrôleur </a:t>
            </a:r>
            <a:r>
              <a:rPr lang="fr-FR" dirty="0"/>
              <a:t>Arduino avec </a:t>
            </a:r>
            <a:r>
              <a:rPr lang="fr-FR" dirty="0" err="1" smtClean="0"/>
              <a:t>Mblock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Réaliser </a:t>
            </a:r>
            <a:r>
              <a:rPr lang="fr-FR" dirty="0"/>
              <a:t>une interface graphique sous </a:t>
            </a:r>
            <a:r>
              <a:rPr lang="fr-FR" dirty="0" smtClean="0"/>
              <a:t>App </a:t>
            </a:r>
            <a:r>
              <a:rPr lang="fr-FR" dirty="0"/>
              <a:t>I</a:t>
            </a:r>
            <a:r>
              <a:rPr lang="fr-FR" dirty="0" smtClean="0"/>
              <a:t>nventor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Connecter </a:t>
            </a:r>
            <a:r>
              <a:rPr lang="fr-FR" dirty="0"/>
              <a:t>un périphérique en </a:t>
            </a:r>
            <a:r>
              <a:rPr lang="fr-FR" dirty="0" smtClean="0"/>
              <a:t>Bluetooth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Mettre </a:t>
            </a:r>
            <a:r>
              <a:rPr lang="fr-FR" dirty="0"/>
              <a:t>en place un réseau</a:t>
            </a:r>
          </a:p>
        </p:txBody>
      </p:sp>
    </p:spTree>
    <p:extLst>
      <p:ext uri="{BB962C8B-B14F-4D97-AF65-F5344CB8AC3E}">
        <p14:creationId xmlns:p14="http://schemas.microsoft.com/office/powerpoint/2010/main" val="240974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Bases de la programmation avec Scratch</a:t>
            </a:r>
            <a:br>
              <a:rPr lang="fr-FR" dirty="0"/>
            </a:br>
            <a:r>
              <a:rPr lang="fr-FR" dirty="0"/>
              <a:t>Séquences d’instruction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5060440" cy="5400600"/>
          </a:xfrm>
        </p:spPr>
        <p:txBody>
          <a:bodyPr>
            <a:normAutofit/>
          </a:bodyPr>
          <a:lstStyle/>
          <a:p>
            <a:r>
              <a:rPr lang="fr-FR" sz="1800" dirty="0"/>
              <a:t>L’objectif est que scratch mange « la première » pomme et atteigne la cloche. 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Les instructions disponibles sont les suivantes :</a:t>
            </a:r>
          </a:p>
          <a:p>
            <a:pPr lvl="1"/>
            <a:r>
              <a:rPr lang="fr-FR" sz="1600" dirty="0"/>
              <a:t>Haut</a:t>
            </a:r>
          </a:p>
          <a:p>
            <a:pPr lvl="1"/>
            <a:r>
              <a:rPr lang="fr-FR" sz="1600" dirty="0"/>
              <a:t>Bas</a:t>
            </a:r>
          </a:p>
          <a:p>
            <a:pPr lvl="1"/>
            <a:r>
              <a:rPr lang="fr-FR" sz="1600" dirty="0"/>
              <a:t>Gauche</a:t>
            </a:r>
          </a:p>
          <a:p>
            <a:pPr lvl="1"/>
            <a:r>
              <a:rPr lang="fr-FR" sz="1600" dirty="0"/>
              <a:t>Droite</a:t>
            </a:r>
          </a:p>
          <a:p>
            <a:pPr lvl="1"/>
            <a:r>
              <a:rPr lang="fr-FR" sz="1600" dirty="0"/>
              <a:t>Manger</a:t>
            </a:r>
          </a:p>
          <a:p>
            <a:pPr lvl="1"/>
            <a:r>
              <a:rPr lang="fr-FR" sz="1600" dirty="0"/>
              <a:t>Sonner</a:t>
            </a:r>
          </a:p>
          <a:p>
            <a:pPr lvl="1"/>
            <a:endParaRPr lang="fr-FR" sz="1600" dirty="0"/>
          </a:p>
          <a:p>
            <a:r>
              <a:rPr lang="fr-FR" sz="1800" dirty="0"/>
              <a:t>Donner la séquence d’instructions permettant de manger une seule pomme. </a:t>
            </a:r>
          </a:p>
          <a:p>
            <a:endParaRPr lang="fr-FR" sz="1800" dirty="0"/>
          </a:p>
          <a:p>
            <a:r>
              <a:rPr lang="fr-FR" sz="1800" b="1" i="1" dirty="0">
                <a:solidFill>
                  <a:srgbClr val="FF0000"/>
                </a:solidFill>
              </a:rPr>
              <a:t>Donner au stagiaire des boîtes à ordonner.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999" y="1165496"/>
            <a:ext cx="2823750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Espace réservé du contenu 4"/>
          <p:cNvSpPr txBox="1">
            <a:spLocks/>
          </p:cNvSpPr>
          <p:nvPr/>
        </p:nvSpPr>
        <p:spPr>
          <a:xfrm>
            <a:off x="5311959" y="3573016"/>
            <a:ext cx="3580521" cy="230425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Solutions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436096" y="4221648"/>
            <a:ext cx="1332147" cy="1366264"/>
            <a:chOff x="3357967" y="3151302"/>
            <a:chExt cx="1332147" cy="1366264"/>
          </a:xfrm>
        </p:grpSpPr>
        <p:grpSp>
          <p:nvGrpSpPr>
            <p:cNvPr id="27" name="Groupe 26"/>
            <p:cNvGrpSpPr/>
            <p:nvPr/>
          </p:nvGrpSpPr>
          <p:grpSpPr>
            <a:xfrm>
              <a:off x="3357967" y="4186584"/>
              <a:ext cx="1332147" cy="330982"/>
              <a:chOff x="3379780" y="3320988"/>
              <a:chExt cx="1332147" cy="330982"/>
            </a:xfrm>
          </p:grpSpPr>
          <p:sp>
            <p:nvSpPr>
              <p:cNvPr id="28" name="Chevron 27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Sonner</a:t>
                </a:r>
              </a:p>
            </p:txBody>
          </p:sp>
        </p:grpSp>
        <p:grpSp>
          <p:nvGrpSpPr>
            <p:cNvPr id="9" name="Groupe 8"/>
            <p:cNvGrpSpPr/>
            <p:nvPr/>
          </p:nvGrpSpPr>
          <p:grpSpPr>
            <a:xfrm>
              <a:off x="3357967" y="3151302"/>
              <a:ext cx="1332147" cy="330982"/>
              <a:chOff x="3379780" y="3320988"/>
              <a:chExt cx="1332147" cy="330982"/>
            </a:xfrm>
          </p:grpSpPr>
          <p:sp>
            <p:nvSpPr>
              <p:cNvPr id="6" name="Chevron 5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Droite</a:t>
                </a:r>
              </a:p>
            </p:txBody>
          </p:sp>
        </p:grpSp>
        <p:grpSp>
          <p:nvGrpSpPr>
            <p:cNvPr id="18" name="Groupe 17"/>
            <p:cNvGrpSpPr/>
            <p:nvPr/>
          </p:nvGrpSpPr>
          <p:grpSpPr>
            <a:xfrm>
              <a:off x="3357967" y="3410123"/>
              <a:ext cx="1332147" cy="330982"/>
              <a:chOff x="3379780" y="3320988"/>
              <a:chExt cx="1332147" cy="330982"/>
            </a:xfrm>
          </p:grpSpPr>
          <p:sp>
            <p:nvSpPr>
              <p:cNvPr id="19" name="Chevron 18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Haut</a:t>
                </a: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3357967" y="3668944"/>
              <a:ext cx="1332147" cy="330982"/>
              <a:chOff x="3379780" y="3320988"/>
              <a:chExt cx="1332147" cy="330982"/>
            </a:xfrm>
          </p:grpSpPr>
          <p:sp>
            <p:nvSpPr>
              <p:cNvPr id="22" name="Chevron 21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Manger</a:t>
                </a: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3357967" y="3927765"/>
              <a:ext cx="1332147" cy="330982"/>
              <a:chOff x="3379780" y="3320988"/>
              <a:chExt cx="1332147" cy="330982"/>
            </a:xfrm>
          </p:grpSpPr>
          <p:sp>
            <p:nvSpPr>
              <p:cNvPr id="25" name="Chevron 24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Haut</a:t>
                </a:r>
              </a:p>
            </p:txBody>
          </p:sp>
        </p:grpSp>
      </p:grpSp>
      <p:grpSp>
        <p:nvGrpSpPr>
          <p:cNvPr id="31" name="Groupe 30"/>
          <p:cNvGrpSpPr/>
          <p:nvPr/>
        </p:nvGrpSpPr>
        <p:grpSpPr>
          <a:xfrm>
            <a:off x="7163602" y="4221648"/>
            <a:ext cx="1332147" cy="1366264"/>
            <a:chOff x="3357967" y="3151302"/>
            <a:chExt cx="1332147" cy="1366264"/>
          </a:xfrm>
        </p:grpSpPr>
        <p:grpSp>
          <p:nvGrpSpPr>
            <p:cNvPr id="32" name="Groupe 31"/>
            <p:cNvGrpSpPr/>
            <p:nvPr/>
          </p:nvGrpSpPr>
          <p:grpSpPr>
            <a:xfrm>
              <a:off x="3357967" y="4186584"/>
              <a:ext cx="1332147" cy="330982"/>
              <a:chOff x="3379780" y="3320988"/>
              <a:chExt cx="1332147" cy="330982"/>
            </a:xfrm>
          </p:grpSpPr>
          <p:sp>
            <p:nvSpPr>
              <p:cNvPr id="45" name="Chevron 44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Sonner</a:t>
                </a: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3357967" y="3151302"/>
              <a:ext cx="1332147" cy="330982"/>
              <a:chOff x="3379780" y="3320988"/>
              <a:chExt cx="1332147" cy="330982"/>
            </a:xfrm>
          </p:grpSpPr>
          <p:sp>
            <p:nvSpPr>
              <p:cNvPr id="43" name="Chevron 42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Haut</a:t>
                </a:r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3357967" y="3410123"/>
              <a:ext cx="1332147" cy="330982"/>
              <a:chOff x="3379780" y="3320988"/>
              <a:chExt cx="1332147" cy="330982"/>
            </a:xfrm>
          </p:grpSpPr>
          <p:sp>
            <p:nvSpPr>
              <p:cNvPr id="41" name="Chevron 40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Droite</a:t>
                </a: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3357967" y="3668944"/>
              <a:ext cx="1332147" cy="330982"/>
              <a:chOff x="3379780" y="3320988"/>
              <a:chExt cx="1332147" cy="330982"/>
            </a:xfrm>
          </p:grpSpPr>
          <p:sp>
            <p:nvSpPr>
              <p:cNvPr id="39" name="Chevron 38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Manger</a:t>
                </a:r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3357967" y="3927765"/>
              <a:ext cx="1332147" cy="330982"/>
              <a:chOff x="3379780" y="3320988"/>
              <a:chExt cx="1332147" cy="330982"/>
            </a:xfrm>
          </p:grpSpPr>
          <p:sp>
            <p:nvSpPr>
              <p:cNvPr id="37" name="Chevron 36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Haut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241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Bases de la programmation avec Scratch </a:t>
            </a:r>
            <a:br>
              <a:rPr lang="fr-FR" dirty="0"/>
            </a:br>
            <a:r>
              <a:rPr lang="fr-FR" dirty="0"/>
              <a:t>Boucles « répéter jusqu’à… » et fonctions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4</a:t>
            </a:fld>
            <a:endParaRPr lang="fr-FR"/>
          </a:p>
        </p:txBody>
      </p:sp>
      <p:sp>
        <p:nvSpPr>
          <p:cNvPr id="126" name="Espace réservé du contenu 4">
            <a:extLst>
              <a:ext uri="{FF2B5EF4-FFF2-40B4-BE49-F238E27FC236}">
                <a16:creationId xmlns="" xmlns:a16="http://schemas.microsoft.com/office/drawing/2014/main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251520" y="3325075"/>
            <a:ext cx="8631324" cy="312254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Solutions</a:t>
            </a:r>
          </a:p>
        </p:txBody>
      </p:sp>
      <p:pic>
        <p:nvPicPr>
          <p:cNvPr id="157" name="Image 156">
            <a:extLst>
              <a:ext uri="{FF2B5EF4-FFF2-40B4-BE49-F238E27FC236}">
                <a16:creationId xmlns="" xmlns:a16="http://schemas.microsoft.com/office/drawing/2014/main" id="{649265A4-F60A-437A-817D-C460759A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952791"/>
            <a:ext cx="2906740" cy="2300276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="" xmlns:a16="http://schemas.microsoft.com/office/drawing/2014/main" id="{DB2A2F5A-13F4-4B6B-B9B0-2031D32AD01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19" y="980728"/>
            <a:ext cx="4325969" cy="2424805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L’objectif est de manger UNE pomme lorsque celle-ci est touchée. </a:t>
            </a:r>
          </a:p>
          <a:p>
            <a:r>
              <a:rPr lang="fr-FR" dirty="0"/>
              <a:t>les fonctions et les structures algorithmiques suivantes : haut, bas, gauche droite, manger et sonner, </a:t>
            </a:r>
            <a:r>
              <a:rPr lang="fr-FR" b="1" dirty="0"/>
              <a:t>répéter jusqu’à…</a:t>
            </a:r>
          </a:p>
          <a:p>
            <a:r>
              <a:rPr lang="fr-FR" b="1" dirty="0">
                <a:solidFill>
                  <a:srgbClr val="FF0000"/>
                </a:solidFill>
              </a:rPr>
              <a:t>QCM</a:t>
            </a:r>
          </a:p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="" xmlns:a16="http://schemas.microsoft.com/office/drawing/2014/main" id="{536B939E-4EC3-4DC9-8186-A7D9B3034CF2}"/>
              </a:ext>
            </a:extLst>
          </p:cNvPr>
          <p:cNvGrpSpPr/>
          <p:nvPr/>
        </p:nvGrpSpPr>
        <p:grpSpPr>
          <a:xfrm>
            <a:off x="300749" y="3667692"/>
            <a:ext cx="2783769" cy="1431042"/>
            <a:chOff x="924135" y="4581128"/>
            <a:chExt cx="2783769" cy="1431042"/>
          </a:xfrm>
        </p:grpSpPr>
        <p:grpSp>
          <p:nvGrpSpPr>
            <p:cNvPr id="114" name="Groupe 113">
              <a:extLst>
                <a:ext uri="{FF2B5EF4-FFF2-40B4-BE49-F238E27FC236}">
                  <a16:creationId xmlns="" xmlns:a16="http://schemas.microsoft.com/office/drawing/2014/main" id="{C9A4DD3A-F434-47D5-AD2A-A0C9A0F9E46E}"/>
                </a:ext>
              </a:extLst>
            </p:cNvPr>
            <p:cNvGrpSpPr/>
            <p:nvPr/>
          </p:nvGrpSpPr>
          <p:grpSpPr>
            <a:xfrm>
              <a:off x="1057790" y="4850741"/>
              <a:ext cx="1332147" cy="330982"/>
              <a:chOff x="3379780" y="3320988"/>
              <a:chExt cx="1332147" cy="330982"/>
            </a:xfrm>
          </p:grpSpPr>
          <p:sp>
            <p:nvSpPr>
              <p:cNvPr id="124" name="Chevron 184">
                <a:extLst>
                  <a:ext uri="{FF2B5EF4-FFF2-40B4-BE49-F238E27FC236}">
                    <a16:creationId xmlns="" xmlns:a16="http://schemas.microsoft.com/office/drawing/2014/main" id="{D4C18C82-27D2-4CB7-99C8-97F8CD29B99D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="" xmlns:a16="http://schemas.microsoft.com/office/drawing/2014/main" id="{33C13121-840B-49FA-BF30-BD54E2AB3157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HAUT</a:t>
                </a:r>
              </a:p>
            </p:txBody>
          </p:sp>
        </p:grpSp>
        <p:grpSp>
          <p:nvGrpSpPr>
            <p:cNvPr id="115" name="Groupe 114">
              <a:extLst>
                <a:ext uri="{FF2B5EF4-FFF2-40B4-BE49-F238E27FC236}">
                  <a16:creationId xmlns="" xmlns:a16="http://schemas.microsoft.com/office/drawing/2014/main" id="{A61414D3-8BAF-4661-B8DD-838D7816C07E}"/>
                </a:ext>
              </a:extLst>
            </p:cNvPr>
            <p:cNvGrpSpPr/>
            <p:nvPr/>
          </p:nvGrpSpPr>
          <p:grpSpPr>
            <a:xfrm>
              <a:off x="924135" y="4581128"/>
              <a:ext cx="2783769" cy="330982"/>
              <a:chOff x="509254" y="4090266"/>
              <a:chExt cx="2783769" cy="330982"/>
            </a:xfrm>
          </p:grpSpPr>
          <p:sp>
            <p:nvSpPr>
              <p:cNvPr id="121" name="Chevron 181">
                <a:extLst>
                  <a:ext uri="{FF2B5EF4-FFF2-40B4-BE49-F238E27FC236}">
                    <a16:creationId xmlns="" xmlns:a16="http://schemas.microsoft.com/office/drawing/2014/main" id="{4EABBEBD-32BF-4F8F-9CA5-C37626840FF4}"/>
                  </a:ext>
                </a:extLst>
              </p:cNvPr>
              <p:cNvSpPr/>
              <p:nvPr/>
            </p:nvSpPr>
            <p:spPr>
              <a:xfrm rot="5400000">
                <a:off x="621434" y="4111741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="" xmlns:a16="http://schemas.microsoft.com/office/drawing/2014/main" id="{AE9C24A8-4F3A-43B0-ADE2-9CCB4B658FF6}"/>
                  </a:ext>
                </a:extLst>
              </p:cNvPr>
              <p:cNvSpPr/>
              <p:nvPr/>
            </p:nvSpPr>
            <p:spPr>
              <a:xfrm>
                <a:off x="930940" y="4090266"/>
                <a:ext cx="2362083" cy="2340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Répéter jusqu’à « pomme » touchée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="" xmlns:a16="http://schemas.microsoft.com/office/drawing/2014/main" id="{55FFCF1D-B9D0-454A-BEFF-1E66B7875144}"/>
                  </a:ext>
                </a:extLst>
              </p:cNvPr>
              <p:cNvSpPr/>
              <p:nvPr/>
            </p:nvSpPr>
            <p:spPr>
              <a:xfrm>
                <a:off x="509254" y="4090266"/>
                <a:ext cx="123687" cy="330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16" name="Groupe 115">
              <a:extLst>
                <a:ext uri="{FF2B5EF4-FFF2-40B4-BE49-F238E27FC236}">
                  <a16:creationId xmlns="" xmlns:a16="http://schemas.microsoft.com/office/drawing/2014/main" id="{F3FFB96C-19DC-43CB-97B4-826FD6EAC44F}"/>
                </a:ext>
              </a:extLst>
            </p:cNvPr>
            <p:cNvGrpSpPr/>
            <p:nvPr/>
          </p:nvGrpSpPr>
          <p:grpSpPr>
            <a:xfrm>
              <a:off x="924135" y="5354838"/>
              <a:ext cx="2783769" cy="379235"/>
              <a:chOff x="509254" y="4551803"/>
              <a:chExt cx="2783769" cy="379235"/>
            </a:xfrm>
          </p:grpSpPr>
          <p:grpSp>
            <p:nvGrpSpPr>
              <p:cNvPr id="117" name="Groupe 116">
                <a:extLst>
                  <a:ext uri="{FF2B5EF4-FFF2-40B4-BE49-F238E27FC236}">
                    <a16:creationId xmlns="" xmlns:a16="http://schemas.microsoft.com/office/drawing/2014/main" id="{A81A49A5-78C1-4051-8A78-70C08DACDC5D}"/>
                  </a:ext>
                </a:extLst>
              </p:cNvPr>
              <p:cNvGrpSpPr/>
              <p:nvPr/>
            </p:nvGrpSpPr>
            <p:grpSpPr>
              <a:xfrm>
                <a:off x="642909" y="4600056"/>
                <a:ext cx="2650114" cy="330982"/>
                <a:chOff x="651294" y="4799644"/>
                <a:chExt cx="2650114" cy="330982"/>
              </a:xfrm>
            </p:grpSpPr>
            <p:sp>
              <p:nvSpPr>
                <p:cNvPr id="119" name="Chevron 179">
                  <a:extLst>
                    <a:ext uri="{FF2B5EF4-FFF2-40B4-BE49-F238E27FC236}">
                      <a16:creationId xmlns="" xmlns:a16="http://schemas.microsoft.com/office/drawing/2014/main" id="{CDE422D4-A13E-4AC2-B431-A076E8006208}"/>
                    </a:ext>
                  </a:extLst>
                </p:cNvPr>
                <p:cNvSpPr/>
                <p:nvPr/>
              </p:nvSpPr>
              <p:spPr>
                <a:xfrm rot="5400000">
                  <a:off x="629819" y="4821119"/>
                  <a:ext cx="330982" cy="288032"/>
                </a:xfrm>
                <a:prstGeom prst="chevron">
                  <a:avLst>
                    <a:gd name="adj" fmla="val 26040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="" xmlns:a16="http://schemas.microsoft.com/office/drawing/2014/main" id="{232466EE-ED5F-49E5-B238-C3EECA4164DA}"/>
                    </a:ext>
                  </a:extLst>
                </p:cNvPr>
                <p:cNvSpPr/>
                <p:nvPr/>
              </p:nvSpPr>
              <p:spPr>
                <a:xfrm>
                  <a:off x="939325" y="4799644"/>
                  <a:ext cx="2362083" cy="23402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Fin– Répéter</a:t>
                  </a:r>
                </a:p>
              </p:txBody>
            </p:sp>
          </p:grpSp>
          <p:sp>
            <p:nvSpPr>
              <p:cNvPr id="118" name="Rectangle 117">
                <a:extLst>
                  <a:ext uri="{FF2B5EF4-FFF2-40B4-BE49-F238E27FC236}">
                    <a16:creationId xmlns="" xmlns:a16="http://schemas.microsoft.com/office/drawing/2014/main" id="{E7C7902C-8361-43D6-80FA-93EC12535167}"/>
                  </a:ext>
                </a:extLst>
              </p:cNvPr>
              <p:cNvSpPr/>
              <p:nvPr/>
            </p:nvSpPr>
            <p:spPr>
              <a:xfrm>
                <a:off x="509254" y="4551803"/>
                <a:ext cx="123687" cy="3091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27" name="Groupe 126">
              <a:extLst>
                <a:ext uri="{FF2B5EF4-FFF2-40B4-BE49-F238E27FC236}">
                  <a16:creationId xmlns="" xmlns:a16="http://schemas.microsoft.com/office/drawing/2014/main" id="{66AE943C-39FC-4313-822F-75A7D8C71A50}"/>
                </a:ext>
              </a:extLst>
            </p:cNvPr>
            <p:cNvGrpSpPr/>
            <p:nvPr/>
          </p:nvGrpSpPr>
          <p:grpSpPr>
            <a:xfrm>
              <a:off x="1057789" y="5116591"/>
              <a:ext cx="1332147" cy="330982"/>
              <a:chOff x="3379780" y="3320988"/>
              <a:chExt cx="1332147" cy="330982"/>
            </a:xfrm>
          </p:grpSpPr>
          <p:sp>
            <p:nvSpPr>
              <p:cNvPr id="128" name="Chevron 184">
                <a:extLst>
                  <a:ext uri="{FF2B5EF4-FFF2-40B4-BE49-F238E27FC236}">
                    <a16:creationId xmlns="" xmlns:a16="http://schemas.microsoft.com/office/drawing/2014/main" id="{08083D15-8586-4C86-B11B-FBDA5CF985B8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="" xmlns:a16="http://schemas.microsoft.com/office/drawing/2014/main" id="{AEDA7288-2DDE-4829-B1AA-AA9C2E0CCE8C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DROITE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="" xmlns:a16="http://schemas.microsoft.com/office/drawing/2014/main" id="{9A13244F-CE74-4175-B165-D81B8FEF6D11}"/>
                </a:ext>
              </a:extLst>
            </p:cNvPr>
            <p:cNvGrpSpPr/>
            <p:nvPr/>
          </p:nvGrpSpPr>
          <p:grpSpPr>
            <a:xfrm>
              <a:off x="1057789" y="5681188"/>
              <a:ext cx="1332147" cy="330982"/>
              <a:chOff x="3379780" y="3320988"/>
              <a:chExt cx="1332147" cy="330982"/>
            </a:xfrm>
          </p:grpSpPr>
          <p:sp>
            <p:nvSpPr>
              <p:cNvPr id="131" name="Chevron 184">
                <a:extLst>
                  <a:ext uri="{FF2B5EF4-FFF2-40B4-BE49-F238E27FC236}">
                    <a16:creationId xmlns="" xmlns:a16="http://schemas.microsoft.com/office/drawing/2014/main" id="{2D792480-A2FF-4222-9B04-A588C555A44A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="" xmlns:a16="http://schemas.microsoft.com/office/drawing/2014/main" id="{0E0FF4D2-8C45-4A59-B77E-E224D1EEF8FB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MANGER</a:t>
                </a:r>
              </a:p>
            </p:txBody>
          </p:sp>
        </p:grpSp>
      </p:grpSp>
      <p:grpSp>
        <p:nvGrpSpPr>
          <p:cNvPr id="159" name="Groupe 158">
            <a:extLst>
              <a:ext uri="{FF2B5EF4-FFF2-40B4-BE49-F238E27FC236}">
                <a16:creationId xmlns="" xmlns:a16="http://schemas.microsoft.com/office/drawing/2014/main" id="{33970DFB-60CB-4B31-B928-1896A515DF87}"/>
              </a:ext>
            </a:extLst>
          </p:cNvPr>
          <p:cNvGrpSpPr/>
          <p:nvPr/>
        </p:nvGrpSpPr>
        <p:grpSpPr>
          <a:xfrm>
            <a:off x="3168747" y="3667692"/>
            <a:ext cx="2783769" cy="1431042"/>
            <a:chOff x="924135" y="4581128"/>
            <a:chExt cx="2783769" cy="1431042"/>
          </a:xfrm>
        </p:grpSpPr>
        <p:grpSp>
          <p:nvGrpSpPr>
            <p:cNvPr id="160" name="Groupe 159">
              <a:extLst>
                <a:ext uri="{FF2B5EF4-FFF2-40B4-BE49-F238E27FC236}">
                  <a16:creationId xmlns="" xmlns:a16="http://schemas.microsoft.com/office/drawing/2014/main" id="{9BD63A40-7C0D-462F-9E1A-59A172A911F6}"/>
                </a:ext>
              </a:extLst>
            </p:cNvPr>
            <p:cNvGrpSpPr/>
            <p:nvPr/>
          </p:nvGrpSpPr>
          <p:grpSpPr>
            <a:xfrm>
              <a:off x="1057790" y="4850741"/>
              <a:ext cx="1332147" cy="330982"/>
              <a:chOff x="3379780" y="3320988"/>
              <a:chExt cx="1332147" cy="330982"/>
            </a:xfrm>
          </p:grpSpPr>
          <p:sp>
            <p:nvSpPr>
              <p:cNvPr id="176" name="Chevron 184">
                <a:extLst>
                  <a:ext uri="{FF2B5EF4-FFF2-40B4-BE49-F238E27FC236}">
                    <a16:creationId xmlns="" xmlns:a16="http://schemas.microsoft.com/office/drawing/2014/main" id="{DE1720F0-91B5-425E-8AAA-453791773973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="" xmlns:a16="http://schemas.microsoft.com/office/drawing/2014/main" id="{A443344C-E7D4-4703-997C-F204F87E6BFA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HAUT</a:t>
                </a:r>
              </a:p>
            </p:txBody>
          </p:sp>
        </p:grpSp>
        <p:grpSp>
          <p:nvGrpSpPr>
            <p:cNvPr id="161" name="Groupe 160">
              <a:extLst>
                <a:ext uri="{FF2B5EF4-FFF2-40B4-BE49-F238E27FC236}">
                  <a16:creationId xmlns="" xmlns:a16="http://schemas.microsoft.com/office/drawing/2014/main" id="{AC690727-5AE5-4E0B-A752-21ACF4690BD3}"/>
                </a:ext>
              </a:extLst>
            </p:cNvPr>
            <p:cNvGrpSpPr/>
            <p:nvPr/>
          </p:nvGrpSpPr>
          <p:grpSpPr>
            <a:xfrm>
              <a:off x="924135" y="4581128"/>
              <a:ext cx="2783769" cy="330982"/>
              <a:chOff x="509254" y="4090266"/>
              <a:chExt cx="2783769" cy="330982"/>
            </a:xfrm>
          </p:grpSpPr>
          <p:sp>
            <p:nvSpPr>
              <p:cNvPr id="173" name="Chevron 181">
                <a:extLst>
                  <a:ext uri="{FF2B5EF4-FFF2-40B4-BE49-F238E27FC236}">
                    <a16:creationId xmlns="" xmlns:a16="http://schemas.microsoft.com/office/drawing/2014/main" id="{DA9AA604-DD50-4B12-BCDA-2514FFFCC53C}"/>
                  </a:ext>
                </a:extLst>
              </p:cNvPr>
              <p:cNvSpPr/>
              <p:nvPr/>
            </p:nvSpPr>
            <p:spPr>
              <a:xfrm rot="5400000">
                <a:off x="621434" y="4111741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="" xmlns:a16="http://schemas.microsoft.com/office/drawing/2014/main" id="{9C116F8B-6D0B-43AC-96A1-3C82DB95CDEF}"/>
                  </a:ext>
                </a:extLst>
              </p:cNvPr>
              <p:cNvSpPr/>
              <p:nvPr/>
            </p:nvSpPr>
            <p:spPr>
              <a:xfrm>
                <a:off x="930940" y="4090266"/>
                <a:ext cx="2362083" cy="2340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Répéter jusqu’à « requin » touché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="" xmlns:a16="http://schemas.microsoft.com/office/drawing/2014/main" id="{CD8494DE-AA20-4CEA-B4BD-5F86E05798D5}"/>
                  </a:ext>
                </a:extLst>
              </p:cNvPr>
              <p:cNvSpPr/>
              <p:nvPr/>
            </p:nvSpPr>
            <p:spPr>
              <a:xfrm>
                <a:off x="509254" y="4090266"/>
                <a:ext cx="123687" cy="330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="" xmlns:a16="http://schemas.microsoft.com/office/drawing/2014/main" id="{AF8609D3-E454-422B-96EE-EA19837A0128}"/>
                </a:ext>
              </a:extLst>
            </p:cNvPr>
            <p:cNvGrpSpPr/>
            <p:nvPr/>
          </p:nvGrpSpPr>
          <p:grpSpPr>
            <a:xfrm>
              <a:off x="924135" y="5354838"/>
              <a:ext cx="2783769" cy="379235"/>
              <a:chOff x="509254" y="4551803"/>
              <a:chExt cx="2783769" cy="379235"/>
            </a:xfrm>
          </p:grpSpPr>
          <p:grpSp>
            <p:nvGrpSpPr>
              <p:cNvPr id="169" name="Groupe 168">
                <a:extLst>
                  <a:ext uri="{FF2B5EF4-FFF2-40B4-BE49-F238E27FC236}">
                    <a16:creationId xmlns="" xmlns:a16="http://schemas.microsoft.com/office/drawing/2014/main" id="{28D36A66-525D-49C9-96EA-E239578742E3}"/>
                  </a:ext>
                </a:extLst>
              </p:cNvPr>
              <p:cNvGrpSpPr/>
              <p:nvPr/>
            </p:nvGrpSpPr>
            <p:grpSpPr>
              <a:xfrm>
                <a:off x="642909" y="4600056"/>
                <a:ext cx="2650114" cy="330982"/>
                <a:chOff x="651294" y="4799644"/>
                <a:chExt cx="2650114" cy="330982"/>
              </a:xfrm>
            </p:grpSpPr>
            <p:sp>
              <p:nvSpPr>
                <p:cNvPr id="171" name="Chevron 179">
                  <a:extLst>
                    <a:ext uri="{FF2B5EF4-FFF2-40B4-BE49-F238E27FC236}">
                      <a16:creationId xmlns="" xmlns:a16="http://schemas.microsoft.com/office/drawing/2014/main" id="{CD074C14-C84F-40D8-9D5F-0DC3BE6D3B58}"/>
                    </a:ext>
                  </a:extLst>
                </p:cNvPr>
                <p:cNvSpPr/>
                <p:nvPr/>
              </p:nvSpPr>
              <p:spPr>
                <a:xfrm rot="5400000">
                  <a:off x="629819" y="4821119"/>
                  <a:ext cx="330982" cy="288032"/>
                </a:xfrm>
                <a:prstGeom prst="chevron">
                  <a:avLst>
                    <a:gd name="adj" fmla="val 26040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="" xmlns:a16="http://schemas.microsoft.com/office/drawing/2014/main" id="{1371C12B-3919-45C6-AC75-04204AEE862B}"/>
                    </a:ext>
                  </a:extLst>
                </p:cNvPr>
                <p:cNvSpPr/>
                <p:nvPr/>
              </p:nvSpPr>
              <p:spPr>
                <a:xfrm>
                  <a:off x="939325" y="4799644"/>
                  <a:ext cx="2362083" cy="23402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Fin– Répéter</a:t>
                  </a:r>
                </a:p>
              </p:txBody>
            </p:sp>
          </p:grpSp>
          <p:sp>
            <p:nvSpPr>
              <p:cNvPr id="170" name="Rectangle 169">
                <a:extLst>
                  <a:ext uri="{FF2B5EF4-FFF2-40B4-BE49-F238E27FC236}">
                    <a16:creationId xmlns="" xmlns:a16="http://schemas.microsoft.com/office/drawing/2014/main" id="{17E2F57C-6E9D-46F1-8AB6-757ED5EF793E}"/>
                  </a:ext>
                </a:extLst>
              </p:cNvPr>
              <p:cNvSpPr/>
              <p:nvPr/>
            </p:nvSpPr>
            <p:spPr>
              <a:xfrm>
                <a:off x="509254" y="4551803"/>
                <a:ext cx="123687" cy="3091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63" name="Groupe 162">
              <a:extLst>
                <a:ext uri="{FF2B5EF4-FFF2-40B4-BE49-F238E27FC236}">
                  <a16:creationId xmlns="" xmlns:a16="http://schemas.microsoft.com/office/drawing/2014/main" id="{4F4A299C-AA64-40E0-AD20-E20FB8DEC0C8}"/>
                </a:ext>
              </a:extLst>
            </p:cNvPr>
            <p:cNvGrpSpPr/>
            <p:nvPr/>
          </p:nvGrpSpPr>
          <p:grpSpPr>
            <a:xfrm>
              <a:off x="1057789" y="5116591"/>
              <a:ext cx="1332147" cy="330982"/>
              <a:chOff x="3379780" y="3320988"/>
              <a:chExt cx="1332147" cy="330982"/>
            </a:xfrm>
          </p:grpSpPr>
          <p:sp>
            <p:nvSpPr>
              <p:cNvPr id="167" name="Chevron 184">
                <a:extLst>
                  <a:ext uri="{FF2B5EF4-FFF2-40B4-BE49-F238E27FC236}">
                    <a16:creationId xmlns="" xmlns:a16="http://schemas.microsoft.com/office/drawing/2014/main" id="{F35CF838-A072-4261-98DC-CD06C1915C7F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="" xmlns:a16="http://schemas.microsoft.com/office/drawing/2014/main" id="{708E5A46-A52A-4907-8D30-A361432D9727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DROITE</a:t>
                </a:r>
              </a:p>
            </p:txBody>
          </p:sp>
        </p:grpSp>
        <p:grpSp>
          <p:nvGrpSpPr>
            <p:cNvPr id="164" name="Groupe 163">
              <a:extLst>
                <a:ext uri="{FF2B5EF4-FFF2-40B4-BE49-F238E27FC236}">
                  <a16:creationId xmlns="" xmlns:a16="http://schemas.microsoft.com/office/drawing/2014/main" id="{BD9E69AA-8190-44F6-9F99-E059439D93B6}"/>
                </a:ext>
              </a:extLst>
            </p:cNvPr>
            <p:cNvGrpSpPr/>
            <p:nvPr/>
          </p:nvGrpSpPr>
          <p:grpSpPr>
            <a:xfrm>
              <a:off x="1057789" y="5681188"/>
              <a:ext cx="1332147" cy="330982"/>
              <a:chOff x="3379780" y="3320988"/>
              <a:chExt cx="1332147" cy="330982"/>
            </a:xfrm>
          </p:grpSpPr>
          <p:sp>
            <p:nvSpPr>
              <p:cNvPr id="165" name="Chevron 184">
                <a:extLst>
                  <a:ext uri="{FF2B5EF4-FFF2-40B4-BE49-F238E27FC236}">
                    <a16:creationId xmlns="" xmlns:a16="http://schemas.microsoft.com/office/drawing/2014/main" id="{4A49DFA6-600C-4E2C-BECB-8F26509A2C04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="" xmlns:a16="http://schemas.microsoft.com/office/drawing/2014/main" id="{CBD6F808-29C7-4635-984B-AB8B8118669A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MANGER</a:t>
                </a:r>
              </a:p>
            </p:txBody>
          </p:sp>
        </p:grpSp>
      </p:grpSp>
      <p:grpSp>
        <p:nvGrpSpPr>
          <p:cNvPr id="178" name="Groupe 177">
            <a:extLst>
              <a:ext uri="{FF2B5EF4-FFF2-40B4-BE49-F238E27FC236}">
                <a16:creationId xmlns="" xmlns:a16="http://schemas.microsoft.com/office/drawing/2014/main" id="{EE726740-5853-4A49-886D-C22E8B33E639}"/>
              </a:ext>
            </a:extLst>
          </p:cNvPr>
          <p:cNvGrpSpPr/>
          <p:nvPr/>
        </p:nvGrpSpPr>
        <p:grpSpPr>
          <a:xfrm>
            <a:off x="6029947" y="3667691"/>
            <a:ext cx="2783769" cy="1431042"/>
            <a:chOff x="924135" y="4581128"/>
            <a:chExt cx="2783769" cy="1431042"/>
          </a:xfrm>
        </p:grpSpPr>
        <p:grpSp>
          <p:nvGrpSpPr>
            <p:cNvPr id="179" name="Groupe 178">
              <a:extLst>
                <a:ext uri="{FF2B5EF4-FFF2-40B4-BE49-F238E27FC236}">
                  <a16:creationId xmlns="" xmlns:a16="http://schemas.microsoft.com/office/drawing/2014/main" id="{54CD7A7B-614E-477C-A1AB-997AA577A0C5}"/>
                </a:ext>
              </a:extLst>
            </p:cNvPr>
            <p:cNvGrpSpPr/>
            <p:nvPr/>
          </p:nvGrpSpPr>
          <p:grpSpPr>
            <a:xfrm>
              <a:off x="1057790" y="4850741"/>
              <a:ext cx="1332147" cy="330982"/>
              <a:chOff x="3379780" y="3320988"/>
              <a:chExt cx="1332147" cy="330982"/>
            </a:xfrm>
          </p:grpSpPr>
          <p:sp>
            <p:nvSpPr>
              <p:cNvPr id="195" name="Chevron 184">
                <a:extLst>
                  <a:ext uri="{FF2B5EF4-FFF2-40B4-BE49-F238E27FC236}">
                    <a16:creationId xmlns="" xmlns:a16="http://schemas.microsoft.com/office/drawing/2014/main" id="{44EF42D8-B4A0-4EF5-9060-35031FDBA049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="" xmlns:a16="http://schemas.microsoft.com/office/drawing/2014/main" id="{B6E2B9BA-77EF-4410-971D-DAC3D2EECE84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HAUT</a:t>
                </a:r>
              </a:p>
            </p:txBody>
          </p:sp>
        </p:grpSp>
        <p:grpSp>
          <p:nvGrpSpPr>
            <p:cNvPr id="180" name="Groupe 179">
              <a:extLst>
                <a:ext uri="{FF2B5EF4-FFF2-40B4-BE49-F238E27FC236}">
                  <a16:creationId xmlns="" xmlns:a16="http://schemas.microsoft.com/office/drawing/2014/main" id="{A4D18A42-9AF2-4881-8762-52912450E9E2}"/>
                </a:ext>
              </a:extLst>
            </p:cNvPr>
            <p:cNvGrpSpPr/>
            <p:nvPr/>
          </p:nvGrpSpPr>
          <p:grpSpPr>
            <a:xfrm>
              <a:off x="924135" y="4581128"/>
              <a:ext cx="2783769" cy="330982"/>
              <a:chOff x="509254" y="4090266"/>
              <a:chExt cx="2783769" cy="330982"/>
            </a:xfrm>
          </p:grpSpPr>
          <p:sp>
            <p:nvSpPr>
              <p:cNvPr id="192" name="Chevron 181">
                <a:extLst>
                  <a:ext uri="{FF2B5EF4-FFF2-40B4-BE49-F238E27FC236}">
                    <a16:creationId xmlns="" xmlns:a16="http://schemas.microsoft.com/office/drawing/2014/main" id="{75A7E3F1-381B-4555-8385-0A871F66333C}"/>
                  </a:ext>
                </a:extLst>
              </p:cNvPr>
              <p:cNvSpPr/>
              <p:nvPr/>
            </p:nvSpPr>
            <p:spPr>
              <a:xfrm rot="5400000">
                <a:off x="621434" y="4111741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="" xmlns:a16="http://schemas.microsoft.com/office/drawing/2014/main" id="{EC039605-027A-4188-BBAF-B4A8B1B270F5}"/>
                  </a:ext>
                </a:extLst>
              </p:cNvPr>
              <p:cNvSpPr/>
              <p:nvPr/>
            </p:nvSpPr>
            <p:spPr>
              <a:xfrm>
                <a:off x="930940" y="4090266"/>
                <a:ext cx="2362083" cy="2340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Répéter jusqu’à « cloche » touché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="" xmlns:a16="http://schemas.microsoft.com/office/drawing/2014/main" id="{24B3C0C1-8C19-453C-81CD-F46A426E190B}"/>
                  </a:ext>
                </a:extLst>
              </p:cNvPr>
              <p:cNvSpPr/>
              <p:nvPr/>
            </p:nvSpPr>
            <p:spPr>
              <a:xfrm>
                <a:off x="509254" y="4090266"/>
                <a:ext cx="123687" cy="330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81" name="Groupe 180">
              <a:extLst>
                <a:ext uri="{FF2B5EF4-FFF2-40B4-BE49-F238E27FC236}">
                  <a16:creationId xmlns="" xmlns:a16="http://schemas.microsoft.com/office/drawing/2014/main" id="{5E8CF3A9-5A64-4E0D-BC6B-6B003455C1DE}"/>
                </a:ext>
              </a:extLst>
            </p:cNvPr>
            <p:cNvGrpSpPr/>
            <p:nvPr/>
          </p:nvGrpSpPr>
          <p:grpSpPr>
            <a:xfrm>
              <a:off x="924135" y="5354838"/>
              <a:ext cx="2783769" cy="379235"/>
              <a:chOff x="509254" y="4551803"/>
              <a:chExt cx="2783769" cy="379235"/>
            </a:xfrm>
          </p:grpSpPr>
          <p:grpSp>
            <p:nvGrpSpPr>
              <p:cNvPr id="188" name="Groupe 187">
                <a:extLst>
                  <a:ext uri="{FF2B5EF4-FFF2-40B4-BE49-F238E27FC236}">
                    <a16:creationId xmlns="" xmlns:a16="http://schemas.microsoft.com/office/drawing/2014/main" id="{7C715C9A-13A3-4CE2-87DD-9859B3A9C4AB}"/>
                  </a:ext>
                </a:extLst>
              </p:cNvPr>
              <p:cNvGrpSpPr/>
              <p:nvPr/>
            </p:nvGrpSpPr>
            <p:grpSpPr>
              <a:xfrm>
                <a:off x="642909" y="4600056"/>
                <a:ext cx="2650114" cy="330982"/>
                <a:chOff x="651294" y="4799644"/>
                <a:chExt cx="2650114" cy="330982"/>
              </a:xfrm>
            </p:grpSpPr>
            <p:sp>
              <p:nvSpPr>
                <p:cNvPr id="190" name="Chevron 179">
                  <a:extLst>
                    <a:ext uri="{FF2B5EF4-FFF2-40B4-BE49-F238E27FC236}">
                      <a16:creationId xmlns="" xmlns:a16="http://schemas.microsoft.com/office/drawing/2014/main" id="{325CEDAD-2B0F-4003-8168-8420E24BF83E}"/>
                    </a:ext>
                  </a:extLst>
                </p:cNvPr>
                <p:cNvSpPr/>
                <p:nvPr/>
              </p:nvSpPr>
              <p:spPr>
                <a:xfrm rot="5400000">
                  <a:off x="629819" y="4821119"/>
                  <a:ext cx="330982" cy="288032"/>
                </a:xfrm>
                <a:prstGeom prst="chevron">
                  <a:avLst>
                    <a:gd name="adj" fmla="val 26040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="" xmlns:a16="http://schemas.microsoft.com/office/drawing/2014/main" id="{BCC64859-7FDA-4F9E-B4FA-54904F962E82}"/>
                    </a:ext>
                  </a:extLst>
                </p:cNvPr>
                <p:cNvSpPr/>
                <p:nvPr/>
              </p:nvSpPr>
              <p:spPr>
                <a:xfrm>
                  <a:off x="939325" y="4799644"/>
                  <a:ext cx="2362083" cy="23402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Fin– Répéter</a:t>
                  </a:r>
                </a:p>
              </p:txBody>
            </p:sp>
          </p:grpSp>
          <p:sp>
            <p:nvSpPr>
              <p:cNvPr id="189" name="Rectangle 188">
                <a:extLst>
                  <a:ext uri="{FF2B5EF4-FFF2-40B4-BE49-F238E27FC236}">
                    <a16:creationId xmlns="" xmlns:a16="http://schemas.microsoft.com/office/drawing/2014/main" id="{48CCF4FF-D989-404B-B7D1-737238AF654B}"/>
                  </a:ext>
                </a:extLst>
              </p:cNvPr>
              <p:cNvSpPr/>
              <p:nvPr/>
            </p:nvSpPr>
            <p:spPr>
              <a:xfrm>
                <a:off x="509254" y="4551803"/>
                <a:ext cx="123687" cy="3091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82" name="Groupe 181">
              <a:extLst>
                <a:ext uri="{FF2B5EF4-FFF2-40B4-BE49-F238E27FC236}">
                  <a16:creationId xmlns="" xmlns:a16="http://schemas.microsoft.com/office/drawing/2014/main" id="{F16FCC4E-916E-4FA2-B3E1-3D8F1E62A50B}"/>
                </a:ext>
              </a:extLst>
            </p:cNvPr>
            <p:cNvGrpSpPr/>
            <p:nvPr/>
          </p:nvGrpSpPr>
          <p:grpSpPr>
            <a:xfrm>
              <a:off x="1057789" y="5116591"/>
              <a:ext cx="1332147" cy="330982"/>
              <a:chOff x="3379780" y="3320988"/>
              <a:chExt cx="1332147" cy="330982"/>
            </a:xfrm>
          </p:grpSpPr>
          <p:sp>
            <p:nvSpPr>
              <p:cNvPr id="186" name="Chevron 184">
                <a:extLst>
                  <a:ext uri="{FF2B5EF4-FFF2-40B4-BE49-F238E27FC236}">
                    <a16:creationId xmlns="" xmlns:a16="http://schemas.microsoft.com/office/drawing/2014/main" id="{1B986730-A297-42A8-A8EC-EEAE39F2C590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="" xmlns:a16="http://schemas.microsoft.com/office/drawing/2014/main" id="{BDE4ABAE-5B28-48BE-AF24-F64682FD4F19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DROITE</a:t>
                </a:r>
              </a:p>
            </p:txBody>
          </p:sp>
        </p:grpSp>
        <p:grpSp>
          <p:nvGrpSpPr>
            <p:cNvPr id="183" name="Groupe 182">
              <a:extLst>
                <a:ext uri="{FF2B5EF4-FFF2-40B4-BE49-F238E27FC236}">
                  <a16:creationId xmlns="" xmlns:a16="http://schemas.microsoft.com/office/drawing/2014/main" id="{CF8D83B9-EE96-4F36-8314-13B9AF804E1E}"/>
                </a:ext>
              </a:extLst>
            </p:cNvPr>
            <p:cNvGrpSpPr/>
            <p:nvPr/>
          </p:nvGrpSpPr>
          <p:grpSpPr>
            <a:xfrm>
              <a:off x="1057789" y="5681188"/>
              <a:ext cx="1332147" cy="330982"/>
              <a:chOff x="3379780" y="3320988"/>
              <a:chExt cx="1332147" cy="330982"/>
            </a:xfrm>
          </p:grpSpPr>
          <p:sp>
            <p:nvSpPr>
              <p:cNvPr id="184" name="Chevron 184">
                <a:extLst>
                  <a:ext uri="{FF2B5EF4-FFF2-40B4-BE49-F238E27FC236}">
                    <a16:creationId xmlns="" xmlns:a16="http://schemas.microsoft.com/office/drawing/2014/main" id="{69D93EE8-761E-4FC6-A40B-41C19ED50BB8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="" xmlns:a16="http://schemas.microsoft.com/office/drawing/2014/main" id="{15A4F52D-D327-4138-8017-DA7288805A11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SONNER</a:t>
                </a:r>
              </a:p>
            </p:txBody>
          </p:sp>
        </p:grpSp>
      </p:grpSp>
      <p:grpSp>
        <p:nvGrpSpPr>
          <p:cNvPr id="197" name="Groupe 196">
            <a:extLst>
              <a:ext uri="{FF2B5EF4-FFF2-40B4-BE49-F238E27FC236}">
                <a16:creationId xmlns="" xmlns:a16="http://schemas.microsoft.com/office/drawing/2014/main" id="{870C8519-EAC6-43F0-85C2-C8344619B720}"/>
              </a:ext>
            </a:extLst>
          </p:cNvPr>
          <p:cNvGrpSpPr/>
          <p:nvPr/>
        </p:nvGrpSpPr>
        <p:grpSpPr>
          <a:xfrm>
            <a:off x="300749" y="5157192"/>
            <a:ext cx="2783769" cy="1431042"/>
            <a:chOff x="924135" y="4581128"/>
            <a:chExt cx="2783769" cy="1431042"/>
          </a:xfrm>
        </p:grpSpPr>
        <p:grpSp>
          <p:nvGrpSpPr>
            <p:cNvPr id="198" name="Groupe 197">
              <a:extLst>
                <a:ext uri="{FF2B5EF4-FFF2-40B4-BE49-F238E27FC236}">
                  <a16:creationId xmlns="" xmlns:a16="http://schemas.microsoft.com/office/drawing/2014/main" id="{3592F38C-6FF7-42BE-87B4-03159EF7F194}"/>
                </a:ext>
              </a:extLst>
            </p:cNvPr>
            <p:cNvGrpSpPr/>
            <p:nvPr/>
          </p:nvGrpSpPr>
          <p:grpSpPr>
            <a:xfrm>
              <a:off x="1057790" y="4850741"/>
              <a:ext cx="1332147" cy="330982"/>
              <a:chOff x="3379780" y="3320988"/>
              <a:chExt cx="1332147" cy="330982"/>
            </a:xfrm>
          </p:grpSpPr>
          <p:sp>
            <p:nvSpPr>
              <p:cNvPr id="214" name="Chevron 184">
                <a:extLst>
                  <a:ext uri="{FF2B5EF4-FFF2-40B4-BE49-F238E27FC236}">
                    <a16:creationId xmlns="" xmlns:a16="http://schemas.microsoft.com/office/drawing/2014/main" id="{DCE12F21-E636-4779-B429-000C57D9F713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="" xmlns:a16="http://schemas.microsoft.com/office/drawing/2014/main" id="{9FF54DF4-193F-4491-8F49-E262C5D6DE66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DROITE</a:t>
                </a:r>
              </a:p>
            </p:txBody>
          </p:sp>
        </p:grpSp>
        <p:grpSp>
          <p:nvGrpSpPr>
            <p:cNvPr id="199" name="Groupe 198">
              <a:extLst>
                <a:ext uri="{FF2B5EF4-FFF2-40B4-BE49-F238E27FC236}">
                  <a16:creationId xmlns="" xmlns:a16="http://schemas.microsoft.com/office/drawing/2014/main" id="{14FC723C-29C9-4B4C-ACAA-9329910116E9}"/>
                </a:ext>
              </a:extLst>
            </p:cNvPr>
            <p:cNvGrpSpPr/>
            <p:nvPr/>
          </p:nvGrpSpPr>
          <p:grpSpPr>
            <a:xfrm>
              <a:off x="924135" y="4581128"/>
              <a:ext cx="2783769" cy="330982"/>
              <a:chOff x="509254" y="4090266"/>
              <a:chExt cx="2783769" cy="330982"/>
            </a:xfrm>
          </p:grpSpPr>
          <p:sp>
            <p:nvSpPr>
              <p:cNvPr id="211" name="Chevron 181">
                <a:extLst>
                  <a:ext uri="{FF2B5EF4-FFF2-40B4-BE49-F238E27FC236}">
                    <a16:creationId xmlns="" xmlns:a16="http://schemas.microsoft.com/office/drawing/2014/main" id="{DEC6596A-AC05-47E1-91B9-16D64012EEB9}"/>
                  </a:ext>
                </a:extLst>
              </p:cNvPr>
              <p:cNvSpPr/>
              <p:nvPr/>
            </p:nvSpPr>
            <p:spPr>
              <a:xfrm rot="5400000">
                <a:off x="621434" y="4111741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="" xmlns:a16="http://schemas.microsoft.com/office/drawing/2014/main" id="{A59E242B-1442-439B-9168-576E8499B45D}"/>
                  </a:ext>
                </a:extLst>
              </p:cNvPr>
              <p:cNvSpPr/>
              <p:nvPr/>
            </p:nvSpPr>
            <p:spPr>
              <a:xfrm>
                <a:off x="930940" y="4090266"/>
                <a:ext cx="2362083" cy="2340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Répéter jusqu’à « pomme » touchée</a:t>
                </a: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="" xmlns:a16="http://schemas.microsoft.com/office/drawing/2014/main" id="{C9E36343-2405-4A22-B410-2BE0334B1DEA}"/>
                  </a:ext>
                </a:extLst>
              </p:cNvPr>
              <p:cNvSpPr/>
              <p:nvPr/>
            </p:nvSpPr>
            <p:spPr>
              <a:xfrm>
                <a:off x="509254" y="4090266"/>
                <a:ext cx="123687" cy="330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200" name="Groupe 199">
              <a:extLst>
                <a:ext uri="{FF2B5EF4-FFF2-40B4-BE49-F238E27FC236}">
                  <a16:creationId xmlns="" xmlns:a16="http://schemas.microsoft.com/office/drawing/2014/main" id="{631AAFF0-1ED1-4F4B-815B-53744929EBDB}"/>
                </a:ext>
              </a:extLst>
            </p:cNvPr>
            <p:cNvGrpSpPr/>
            <p:nvPr/>
          </p:nvGrpSpPr>
          <p:grpSpPr>
            <a:xfrm>
              <a:off x="924135" y="5354838"/>
              <a:ext cx="2783769" cy="379235"/>
              <a:chOff x="509254" y="4551803"/>
              <a:chExt cx="2783769" cy="379235"/>
            </a:xfrm>
          </p:grpSpPr>
          <p:grpSp>
            <p:nvGrpSpPr>
              <p:cNvPr id="207" name="Groupe 206">
                <a:extLst>
                  <a:ext uri="{FF2B5EF4-FFF2-40B4-BE49-F238E27FC236}">
                    <a16:creationId xmlns="" xmlns:a16="http://schemas.microsoft.com/office/drawing/2014/main" id="{A8555EE5-E7E4-4DF9-BF70-57526435B48C}"/>
                  </a:ext>
                </a:extLst>
              </p:cNvPr>
              <p:cNvGrpSpPr/>
              <p:nvPr/>
            </p:nvGrpSpPr>
            <p:grpSpPr>
              <a:xfrm>
                <a:off x="642909" y="4600056"/>
                <a:ext cx="2650114" cy="330982"/>
                <a:chOff x="651294" y="4799644"/>
                <a:chExt cx="2650114" cy="330982"/>
              </a:xfrm>
            </p:grpSpPr>
            <p:sp>
              <p:nvSpPr>
                <p:cNvPr id="209" name="Chevron 179">
                  <a:extLst>
                    <a:ext uri="{FF2B5EF4-FFF2-40B4-BE49-F238E27FC236}">
                      <a16:creationId xmlns="" xmlns:a16="http://schemas.microsoft.com/office/drawing/2014/main" id="{A247C88C-2C20-4499-9B6D-3EFA423CEC48}"/>
                    </a:ext>
                  </a:extLst>
                </p:cNvPr>
                <p:cNvSpPr/>
                <p:nvPr/>
              </p:nvSpPr>
              <p:spPr>
                <a:xfrm rot="5400000">
                  <a:off x="629819" y="4821119"/>
                  <a:ext cx="330982" cy="288032"/>
                </a:xfrm>
                <a:prstGeom prst="chevron">
                  <a:avLst>
                    <a:gd name="adj" fmla="val 26040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="" xmlns:a16="http://schemas.microsoft.com/office/drawing/2014/main" id="{166BC918-B6CE-4023-88C6-848E166B014D}"/>
                    </a:ext>
                  </a:extLst>
                </p:cNvPr>
                <p:cNvSpPr/>
                <p:nvPr/>
              </p:nvSpPr>
              <p:spPr>
                <a:xfrm>
                  <a:off x="939325" y="4799644"/>
                  <a:ext cx="2362083" cy="23402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Fin– Répéter</a:t>
                  </a:r>
                </a:p>
              </p:txBody>
            </p:sp>
          </p:grpSp>
          <p:sp>
            <p:nvSpPr>
              <p:cNvPr id="208" name="Rectangle 207">
                <a:extLst>
                  <a:ext uri="{FF2B5EF4-FFF2-40B4-BE49-F238E27FC236}">
                    <a16:creationId xmlns="" xmlns:a16="http://schemas.microsoft.com/office/drawing/2014/main" id="{2D11BD0B-266A-44E7-85B6-3E363B62ED35}"/>
                  </a:ext>
                </a:extLst>
              </p:cNvPr>
              <p:cNvSpPr/>
              <p:nvPr/>
            </p:nvSpPr>
            <p:spPr>
              <a:xfrm>
                <a:off x="509254" y="4551803"/>
                <a:ext cx="123687" cy="3091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201" name="Groupe 200">
              <a:extLst>
                <a:ext uri="{FF2B5EF4-FFF2-40B4-BE49-F238E27FC236}">
                  <a16:creationId xmlns="" xmlns:a16="http://schemas.microsoft.com/office/drawing/2014/main" id="{3CF55348-05E8-4578-B6D7-4EFD5F1FABE9}"/>
                </a:ext>
              </a:extLst>
            </p:cNvPr>
            <p:cNvGrpSpPr/>
            <p:nvPr/>
          </p:nvGrpSpPr>
          <p:grpSpPr>
            <a:xfrm>
              <a:off x="1057789" y="5116591"/>
              <a:ext cx="1332147" cy="330982"/>
              <a:chOff x="3379780" y="3320988"/>
              <a:chExt cx="1332147" cy="330982"/>
            </a:xfrm>
          </p:grpSpPr>
          <p:sp>
            <p:nvSpPr>
              <p:cNvPr id="205" name="Chevron 184">
                <a:extLst>
                  <a:ext uri="{FF2B5EF4-FFF2-40B4-BE49-F238E27FC236}">
                    <a16:creationId xmlns="" xmlns:a16="http://schemas.microsoft.com/office/drawing/2014/main" id="{FD04B26B-0292-478E-889D-A94A3F4087DE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="" xmlns:a16="http://schemas.microsoft.com/office/drawing/2014/main" id="{9CA5B48D-DDFB-427B-A7D4-8023AA3C908A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HAUT</a:t>
                </a:r>
              </a:p>
            </p:txBody>
          </p:sp>
        </p:grpSp>
        <p:grpSp>
          <p:nvGrpSpPr>
            <p:cNvPr id="202" name="Groupe 201">
              <a:extLst>
                <a:ext uri="{FF2B5EF4-FFF2-40B4-BE49-F238E27FC236}">
                  <a16:creationId xmlns="" xmlns:a16="http://schemas.microsoft.com/office/drawing/2014/main" id="{309BADCA-8E44-4DD6-8833-CF6906EC1BE2}"/>
                </a:ext>
              </a:extLst>
            </p:cNvPr>
            <p:cNvGrpSpPr/>
            <p:nvPr/>
          </p:nvGrpSpPr>
          <p:grpSpPr>
            <a:xfrm>
              <a:off x="1057789" y="5681188"/>
              <a:ext cx="1332147" cy="330982"/>
              <a:chOff x="3379780" y="3320988"/>
              <a:chExt cx="1332147" cy="330982"/>
            </a:xfrm>
          </p:grpSpPr>
          <p:sp>
            <p:nvSpPr>
              <p:cNvPr id="203" name="Chevron 184">
                <a:extLst>
                  <a:ext uri="{FF2B5EF4-FFF2-40B4-BE49-F238E27FC236}">
                    <a16:creationId xmlns="" xmlns:a16="http://schemas.microsoft.com/office/drawing/2014/main" id="{27E5F47F-EA1C-4B1F-A51C-62841B8C85BA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="" xmlns:a16="http://schemas.microsoft.com/office/drawing/2014/main" id="{A2721E10-54F0-44BE-8610-3CD4535EA994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MANGER</a:t>
                </a:r>
              </a:p>
            </p:txBody>
          </p:sp>
        </p:grpSp>
      </p:grpSp>
      <p:grpSp>
        <p:nvGrpSpPr>
          <p:cNvPr id="216" name="Groupe 215">
            <a:extLst>
              <a:ext uri="{FF2B5EF4-FFF2-40B4-BE49-F238E27FC236}">
                <a16:creationId xmlns="" xmlns:a16="http://schemas.microsoft.com/office/drawing/2014/main" id="{75F41C04-627B-472B-B8BD-D619F9B6303C}"/>
              </a:ext>
            </a:extLst>
          </p:cNvPr>
          <p:cNvGrpSpPr/>
          <p:nvPr/>
        </p:nvGrpSpPr>
        <p:grpSpPr>
          <a:xfrm>
            <a:off x="3168747" y="5152885"/>
            <a:ext cx="2783769" cy="1431042"/>
            <a:chOff x="924135" y="4581128"/>
            <a:chExt cx="2783769" cy="1431042"/>
          </a:xfrm>
        </p:grpSpPr>
        <p:grpSp>
          <p:nvGrpSpPr>
            <p:cNvPr id="217" name="Groupe 216">
              <a:extLst>
                <a:ext uri="{FF2B5EF4-FFF2-40B4-BE49-F238E27FC236}">
                  <a16:creationId xmlns="" xmlns:a16="http://schemas.microsoft.com/office/drawing/2014/main" id="{D0542D0B-D263-4A77-AC26-87B591CF0DB0}"/>
                </a:ext>
              </a:extLst>
            </p:cNvPr>
            <p:cNvGrpSpPr/>
            <p:nvPr/>
          </p:nvGrpSpPr>
          <p:grpSpPr>
            <a:xfrm>
              <a:off x="1057790" y="4850741"/>
              <a:ext cx="1332147" cy="330982"/>
              <a:chOff x="3379780" y="3320988"/>
              <a:chExt cx="1332147" cy="330982"/>
            </a:xfrm>
          </p:grpSpPr>
          <p:sp>
            <p:nvSpPr>
              <p:cNvPr id="233" name="Chevron 184">
                <a:extLst>
                  <a:ext uri="{FF2B5EF4-FFF2-40B4-BE49-F238E27FC236}">
                    <a16:creationId xmlns="" xmlns:a16="http://schemas.microsoft.com/office/drawing/2014/main" id="{933D535A-F3F4-4920-B090-1AAAA257B112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id="{015A77ED-C6C8-4CB8-B701-14F522EBB484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DROITE</a:t>
                </a:r>
              </a:p>
            </p:txBody>
          </p:sp>
        </p:grpSp>
        <p:grpSp>
          <p:nvGrpSpPr>
            <p:cNvPr id="218" name="Groupe 217">
              <a:extLst>
                <a:ext uri="{FF2B5EF4-FFF2-40B4-BE49-F238E27FC236}">
                  <a16:creationId xmlns="" xmlns:a16="http://schemas.microsoft.com/office/drawing/2014/main" id="{51B713CF-9928-41D0-8939-E490DC1858C7}"/>
                </a:ext>
              </a:extLst>
            </p:cNvPr>
            <p:cNvGrpSpPr/>
            <p:nvPr/>
          </p:nvGrpSpPr>
          <p:grpSpPr>
            <a:xfrm>
              <a:off x="924135" y="4581128"/>
              <a:ext cx="2783769" cy="330982"/>
              <a:chOff x="509254" y="4090266"/>
              <a:chExt cx="2783769" cy="330982"/>
            </a:xfrm>
          </p:grpSpPr>
          <p:sp>
            <p:nvSpPr>
              <p:cNvPr id="230" name="Chevron 181">
                <a:extLst>
                  <a:ext uri="{FF2B5EF4-FFF2-40B4-BE49-F238E27FC236}">
                    <a16:creationId xmlns="" xmlns:a16="http://schemas.microsoft.com/office/drawing/2014/main" id="{DCE29611-C5C8-43BC-9226-6C3C4C1F41D6}"/>
                  </a:ext>
                </a:extLst>
              </p:cNvPr>
              <p:cNvSpPr/>
              <p:nvPr/>
            </p:nvSpPr>
            <p:spPr>
              <a:xfrm rot="5400000">
                <a:off x="621434" y="4111741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="" xmlns:a16="http://schemas.microsoft.com/office/drawing/2014/main" id="{922956CD-CA7F-43CD-94A1-DD53AE422349}"/>
                  </a:ext>
                </a:extLst>
              </p:cNvPr>
              <p:cNvSpPr/>
              <p:nvPr/>
            </p:nvSpPr>
            <p:spPr>
              <a:xfrm>
                <a:off x="930940" y="4090266"/>
                <a:ext cx="2362083" cy="2340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Répéter jusqu’à « pomme » touchée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="" xmlns:a16="http://schemas.microsoft.com/office/drawing/2014/main" id="{535A17D0-0F37-4EBC-9FA3-D662D9F27F78}"/>
                  </a:ext>
                </a:extLst>
              </p:cNvPr>
              <p:cNvSpPr/>
              <p:nvPr/>
            </p:nvSpPr>
            <p:spPr>
              <a:xfrm>
                <a:off x="509254" y="4090266"/>
                <a:ext cx="123687" cy="330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219" name="Groupe 218">
              <a:extLst>
                <a:ext uri="{FF2B5EF4-FFF2-40B4-BE49-F238E27FC236}">
                  <a16:creationId xmlns="" xmlns:a16="http://schemas.microsoft.com/office/drawing/2014/main" id="{6075E884-FA8F-4762-B694-2E92D301C098}"/>
                </a:ext>
              </a:extLst>
            </p:cNvPr>
            <p:cNvGrpSpPr/>
            <p:nvPr/>
          </p:nvGrpSpPr>
          <p:grpSpPr>
            <a:xfrm>
              <a:off x="924135" y="5354838"/>
              <a:ext cx="2783769" cy="379235"/>
              <a:chOff x="509254" y="4551803"/>
              <a:chExt cx="2783769" cy="379235"/>
            </a:xfrm>
          </p:grpSpPr>
          <p:grpSp>
            <p:nvGrpSpPr>
              <p:cNvPr id="226" name="Groupe 225">
                <a:extLst>
                  <a:ext uri="{FF2B5EF4-FFF2-40B4-BE49-F238E27FC236}">
                    <a16:creationId xmlns="" xmlns:a16="http://schemas.microsoft.com/office/drawing/2014/main" id="{B4A57067-106C-4988-9013-D8B2B4949B6A}"/>
                  </a:ext>
                </a:extLst>
              </p:cNvPr>
              <p:cNvGrpSpPr/>
              <p:nvPr/>
            </p:nvGrpSpPr>
            <p:grpSpPr>
              <a:xfrm>
                <a:off x="642909" y="4600056"/>
                <a:ext cx="2650114" cy="330982"/>
                <a:chOff x="651294" y="4799644"/>
                <a:chExt cx="2650114" cy="330982"/>
              </a:xfrm>
            </p:grpSpPr>
            <p:sp>
              <p:nvSpPr>
                <p:cNvPr id="228" name="Chevron 179">
                  <a:extLst>
                    <a:ext uri="{FF2B5EF4-FFF2-40B4-BE49-F238E27FC236}">
                      <a16:creationId xmlns="" xmlns:a16="http://schemas.microsoft.com/office/drawing/2014/main" id="{5DCA07FB-B616-40BA-8727-A98183DC1499}"/>
                    </a:ext>
                  </a:extLst>
                </p:cNvPr>
                <p:cNvSpPr/>
                <p:nvPr/>
              </p:nvSpPr>
              <p:spPr>
                <a:xfrm rot="5400000">
                  <a:off x="629819" y="4821119"/>
                  <a:ext cx="330982" cy="288032"/>
                </a:xfrm>
                <a:prstGeom prst="chevron">
                  <a:avLst>
                    <a:gd name="adj" fmla="val 26040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="" xmlns:a16="http://schemas.microsoft.com/office/drawing/2014/main" id="{2E304AD9-A0F6-449D-881D-982D990DDAAA}"/>
                    </a:ext>
                  </a:extLst>
                </p:cNvPr>
                <p:cNvSpPr/>
                <p:nvPr/>
              </p:nvSpPr>
              <p:spPr>
                <a:xfrm>
                  <a:off x="939325" y="4799644"/>
                  <a:ext cx="2362083" cy="23402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Fin– Répéter</a:t>
                  </a:r>
                </a:p>
              </p:txBody>
            </p:sp>
          </p:grpSp>
          <p:sp>
            <p:nvSpPr>
              <p:cNvPr id="227" name="Rectangle 226">
                <a:extLst>
                  <a:ext uri="{FF2B5EF4-FFF2-40B4-BE49-F238E27FC236}">
                    <a16:creationId xmlns="" xmlns:a16="http://schemas.microsoft.com/office/drawing/2014/main" id="{C2C25DDB-9724-47D0-A40B-F662F0874729}"/>
                  </a:ext>
                </a:extLst>
              </p:cNvPr>
              <p:cNvSpPr/>
              <p:nvPr/>
            </p:nvSpPr>
            <p:spPr>
              <a:xfrm>
                <a:off x="509254" y="4551803"/>
                <a:ext cx="123687" cy="3091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220" name="Groupe 219">
              <a:extLst>
                <a:ext uri="{FF2B5EF4-FFF2-40B4-BE49-F238E27FC236}">
                  <a16:creationId xmlns="" xmlns:a16="http://schemas.microsoft.com/office/drawing/2014/main" id="{069A4548-FED4-4DFA-9758-8FAB79CD8937}"/>
                </a:ext>
              </a:extLst>
            </p:cNvPr>
            <p:cNvGrpSpPr/>
            <p:nvPr/>
          </p:nvGrpSpPr>
          <p:grpSpPr>
            <a:xfrm>
              <a:off x="1057789" y="5116591"/>
              <a:ext cx="1332147" cy="330982"/>
              <a:chOff x="3379780" y="3320988"/>
              <a:chExt cx="1332147" cy="330982"/>
            </a:xfrm>
          </p:grpSpPr>
          <p:sp>
            <p:nvSpPr>
              <p:cNvPr id="224" name="Chevron 184">
                <a:extLst>
                  <a:ext uri="{FF2B5EF4-FFF2-40B4-BE49-F238E27FC236}">
                    <a16:creationId xmlns="" xmlns:a16="http://schemas.microsoft.com/office/drawing/2014/main" id="{45AA3AF7-DF40-415B-A3DB-54CC6EF7B8E4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id="{F316CDEC-9A20-46BC-8710-00CE61E7810F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HAUT</a:t>
                </a:r>
              </a:p>
            </p:txBody>
          </p:sp>
        </p:grpSp>
        <p:grpSp>
          <p:nvGrpSpPr>
            <p:cNvPr id="221" name="Groupe 220">
              <a:extLst>
                <a:ext uri="{FF2B5EF4-FFF2-40B4-BE49-F238E27FC236}">
                  <a16:creationId xmlns="" xmlns:a16="http://schemas.microsoft.com/office/drawing/2014/main" id="{F93B3397-0203-470F-8025-8CB8CF33CD2A}"/>
                </a:ext>
              </a:extLst>
            </p:cNvPr>
            <p:cNvGrpSpPr/>
            <p:nvPr/>
          </p:nvGrpSpPr>
          <p:grpSpPr>
            <a:xfrm>
              <a:off x="1057789" y="5681188"/>
              <a:ext cx="1332147" cy="330982"/>
              <a:chOff x="3379780" y="3320988"/>
              <a:chExt cx="1332147" cy="330982"/>
            </a:xfrm>
          </p:grpSpPr>
          <p:sp>
            <p:nvSpPr>
              <p:cNvPr id="222" name="Chevron 184">
                <a:extLst>
                  <a:ext uri="{FF2B5EF4-FFF2-40B4-BE49-F238E27FC236}">
                    <a16:creationId xmlns="" xmlns:a16="http://schemas.microsoft.com/office/drawing/2014/main" id="{FD9084C1-7DBE-4D55-B2F8-45BB04E3C274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="" xmlns:a16="http://schemas.microsoft.com/office/drawing/2014/main" id="{7AA106D0-5989-4829-A999-1EA484E01652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MANGER</a:t>
                </a:r>
              </a:p>
            </p:txBody>
          </p:sp>
        </p:grpSp>
      </p:grpSp>
      <p:sp>
        <p:nvSpPr>
          <p:cNvPr id="235" name="Espace réservé du contenu 4">
            <a:extLst>
              <a:ext uri="{FF2B5EF4-FFF2-40B4-BE49-F238E27FC236}">
                <a16:creationId xmlns="" xmlns:a16="http://schemas.microsoft.com/office/drawing/2014/main" id="{C1FF215B-08F1-4C35-B85A-6B6B08E5DE04}"/>
              </a:ext>
            </a:extLst>
          </p:cNvPr>
          <p:cNvSpPr txBox="1">
            <a:spLocks/>
          </p:cNvSpPr>
          <p:nvPr/>
        </p:nvSpPr>
        <p:spPr>
          <a:xfrm>
            <a:off x="300748" y="3639148"/>
            <a:ext cx="2813306" cy="146933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9697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Bases de la programmation avec Scratch </a:t>
            </a:r>
            <a:br>
              <a:rPr lang="fr-FR" dirty="0"/>
            </a:br>
            <a:r>
              <a:rPr lang="fr-FR" dirty="0"/>
              <a:t>Structures conditionnelles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5</a:t>
            </a:fld>
            <a:endParaRPr lang="fr-FR"/>
          </a:p>
        </p:txBody>
      </p:sp>
      <p:sp>
        <p:nvSpPr>
          <p:cNvPr id="126" name="Espace réservé du contenu 4">
            <a:extLst>
              <a:ext uri="{FF2B5EF4-FFF2-40B4-BE49-F238E27FC236}">
                <a16:creationId xmlns="" xmlns:a16="http://schemas.microsoft.com/office/drawing/2014/main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4644008" y="3429000"/>
            <a:ext cx="4238836" cy="301861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Solution :</a:t>
            </a:r>
          </a:p>
          <a:p>
            <a:pPr lvl="1"/>
            <a:r>
              <a:rPr lang="fr-FR" sz="1700" dirty="0"/>
              <a:t>Au départ du script, on montre le requin et on bascule sur le costume a. </a:t>
            </a:r>
          </a:p>
          <a:p>
            <a:pPr lvl="1"/>
            <a:r>
              <a:rPr lang="fr-FR" sz="1700" dirty="0"/>
              <a:t>Pendant tout le temps d’exécution du programme, si le lutin touche le requin alors le requin met le costume a.</a:t>
            </a:r>
          </a:p>
          <a:p>
            <a:pPr lvl="1"/>
            <a:r>
              <a:rPr lang="fr-FR" sz="1700" dirty="0"/>
              <a:t>Sinon, lorsque le lutin ne touche pas le requin,  le requin utilise le costume b et dit « Je t’ai mangé ». </a:t>
            </a:r>
          </a:p>
        </p:txBody>
      </p:sp>
      <p:pic>
        <p:nvPicPr>
          <p:cNvPr id="157" name="Image 156">
            <a:extLst>
              <a:ext uri="{FF2B5EF4-FFF2-40B4-BE49-F238E27FC236}">
                <a16:creationId xmlns="" xmlns:a16="http://schemas.microsoft.com/office/drawing/2014/main" id="{649265A4-F60A-437A-817D-C460759A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952791"/>
            <a:ext cx="2906740" cy="2300276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="" xmlns:a16="http://schemas.microsoft.com/office/drawing/2014/main" id="{DB2A2F5A-13F4-4B6B-B9B0-2031D32AD01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19" y="980728"/>
            <a:ext cx="4325969" cy="5328592"/>
          </a:xfrm>
        </p:spPr>
        <p:txBody>
          <a:bodyPr>
            <a:normAutofit/>
          </a:bodyPr>
          <a:lstStyle/>
          <a:p>
            <a:r>
              <a:rPr lang="fr-FR" sz="2400" dirty="0"/>
              <a:t>On souhaite gérer le comportement du requin. </a:t>
            </a:r>
          </a:p>
          <a:p>
            <a:r>
              <a:rPr lang="fr-FR" sz="2400" dirty="0"/>
              <a:t>Les costumes du requin sont les suivants :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/>
              <a:t>Que signifie le code suivant : 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pPr lvl="1"/>
            <a:endParaRPr lang="fr-FR" sz="2000" b="1" dirty="0"/>
          </a:p>
          <a:p>
            <a:endParaRPr lang="fr-FR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67" y="2656357"/>
            <a:ext cx="11144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2055" y="288373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Shark-a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520380" y="287650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Shark-b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51" y="2586317"/>
            <a:ext cx="10858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03" y="3980641"/>
            <a:ext cx="2543175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74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Bases de la programmation avec Scratch </a:t>
            </a:r>
            <a:br>
              <a:rPr lang="fr-FR" dirty="0"/>
            </a:br>
            <a:r>
              <a:rPr lang="fr-FR" dirty="0"/>
              <a:t>Notion de variable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6428956" cy="403244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On souhaite afficher le score. Pour cela :</a:t>
            </a:r>
          </a:p>
          <a:p>
            <a:pPr lvl="1"/>
            <a:r>
              <a:rPr lang="fr-FR" dirty="0"/>
              <a:t>on définit une variable « Score »</a:t>
            </a:r>
          </a:p>
          <a:p>
            <a:pPr lvl="1"/>
            <a:r>
              <a:rPr lang="fr-FR" dirty="0"/>
              <a:t>Cette variable doit être incrémentée de +1 lorsqu’on fait l’action de manger une pomme et qu’une pomme est sur la case. </a:t>
            </a:r>
          </a:p>
          <a:p>
            <a:pPr lvl="1"/>
            <a:r>
              <a:rPr lang="fr-FR" dirty="0"/>
              <a:t>Cette variable doit être décrémentée de 1 lorsqu’on fait l’action de manger une pomme et qu’il n’y a pas de pomme est sur la case. </a:t>
            </a:r>
          </a:p>
          <a:p>
            <a:pPr lvl="1"/>
            <a:endParaRPr lang="fr-FR" dirty="0"/>
          </a:p>
          <a:p>
            <a:r>
              <a:rPr lang="fr-FR" dirty="0"/>
              <a:t>La fonction « </a:t>
            </a:r>
            <a:r>
              <a:rPr lang="fr-FR" dirty="0" err="1"/>
              <a:t>MangerPomme</a:t>
            </a:r>
            <a:r>
              <a:rPr lang="fr-FR" dirty="0"/>
              <a:t> » est définie ci-contre. </a:t>
            </a:r>
          </a:p>
          <a:p>
            <a:r>
              <a:rPr lang="fr-FR" dirty="0"/>
              <a:t>Expliquer pourquoi après exécution du code le score affiche -1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B04C115A-AD3C-4466-92FC-82EBEC44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476" y="92248"/>
            <a:ext cx="2362124" cy="54835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05B13936-50E7-423B-8912-23682D98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002" y="5616710"/>
            <a:ext cx="1512166" cy="1196666"/>
          </a:xfrm>
          <a:prstGeom prst="rect">
            <a:avLst/>
          </a:prstGeom>
        </p:spPr>
      </p:pic>
      <p:sp>
        <p:nvSpPr>
          <p:cNvPr id="8" name="Espace réservé du contenu 4">
            <a:extLst>
              <a:ext uri="{FF2B5EF4-FFF2-40B4-BE49-F238E27FC236}">
                <a16:creationId xmlns="" xmlns:a16="http://schemas.microsoft.com/office/drawing/2014/main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251520" y="5157192"/>
            <a:ext cx="6428956" cy="1152128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FF0000"/>
                </a:solidFill>
              </a:rPr>
              <a:t>Solution : Parce que pomme 2 et pomme 3 ne sont pas touchées et provoquent un décrément de -1. On a donc +1-1-1 = -1.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711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 Gérer des périphériques avec Scratch</a:t>
            </a:r>
            <a:br>
              <a:rPr lang="fr-FR" dirty="0"/>
            </a:br>
            <a:r>
              <a:rPr lang="fr-FR" dirty="0"/>
              <a:t>Gestion du clavier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5400600" cy="5400600"/>
          </a:xfrm>
        </p:spPr>
        <p:txBody>
          <a:bodyPr/>
          <a:lstStyle/>
          <a:p>
            <a:r>
              <a:rPr lang="fr-FR" dirty="0"/>
              <a:t>Le script associé au lutin est le suivant. </a:t>
            </a:r>
          </a:p>
          <a:p>
            <a:r>
              <a:rPr lang="fr-FR" dirty="0"/>
              <a:t>Quel est le but de script ?</a:t>
            </a:r>
          </a:p>
          <a:p>
            <a:endParaRPr lang="fr-FR" dirty="0"/>
          </a:p>
          <a:p>
            <a:r>
              <a:rPr lang="fr-FR" dirty="0">
                <a:solidFill>
                  <a:srgbClr val="FF0000"/>
                </a:solidFill>
              </a:rPr>
              <a:t>QCM</a:t>
            </a:r>
          </a:p>
          <a:p>
            <a:pPr lvl="1"/>
            <a:r>
              <a:rPr lang="fr-FR" b="1" u="sng" dirty="0">
                <a:solidFill>
                  <a:srgbClr val="FF0000"/>
                </a:solidFill>
              </a:rPr>
              <a:t>Déplacer le lutin avec les flèches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Déplacer aléatoirement le lutin dans toutes les directions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Déplacer le lutin avec la souris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Ce script ne marche pas, le lutin ne se déplace pas.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3DA1429C-F38B-47FC-9516-BF723844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159" y="975008"/>
            <a:ext cx="2900322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3. Brancher </a:t>
            </a:r>
            <a:r>
              <a:rPr lang="fr-FR" dirty="0"/>
              <a:t>des composants à un </a:t>
            </a:r>
            <a:r>
              <a:rPr lang="fr-FR" dirty="0" smtClean="0"/>
              <a:t>microcontrôleur Arduino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FC63188F-66A2-45ED-B395-6BC5D76492C1}"/>
              </a:ext>
            </a:extLst>
          </p:cNvPr>
          <p:cNvSpPr txBox="1"/>
          <p:nvPr/>
        </p:nvSpPr>
        <p:spPr>
          <a:xfrm>
            <a:off x="251520" y="1052736"/>
            <a:ext cx="856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Un particulier souhaite automatiser son volet roulant motorisé. Il remplace l’interrupteur 2 positions par un relais 2 voies. Il installe un capteur solaire à l’extérieur et place un récepteur infrarouge (numérique) proche du relais. Chaque constituant est relié à une carte Arduino qui gèrera le programme de commande.</a:t>
            </a:r>
          </a:p>
          <a:p>
            <a:pPr algn="just"/>
            <a:r>
              <a:rPr lang="fr-FR" dirty="0"/>
              <a:t>Relier chaque élément à la carte Arduino.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="" xmlns:a16="http://schemas.microsoft.com/office/drawing/2014/main" id="{709784F0-A73D-48DD-95C2-8324A2852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" y="3428999"/>
            <a:ext cx="3662334" cy="2617043"/>
          </a:xfrm>
          <a:prstGeom prst="rect">
            <a:avLst/>
          </a:prstGeom>
        </p:spPr>
      </p:pic>
      <p:sp>
        <p:nvSpPr>
          <p:cNvPr id="27" name="Ellipse 26">
            <a:extLst>
              <a:ext uri="{FF2B5EF4-FFF2-40B4-BE49-F238E27FC236}">
                <a16:creationId xmlns="" xmlns:a16="http://schemas.microsoft.com/office/drawing/2014/main" id="{FCFAC367-42B9-4251-AF92-190E04C1142D}"/>
              </a:ext>
            </a:extLst>
          </p:cNvPr>
          <p:cNvSpPr/>
          <p:nvPr/>
        </p:nvSpPr>
        <p:spPr>
          <a:xfrm>
            <a:off x="1922280" y="3242670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="" xmlns:a16="http://schemas.microsoft.com/office/drawing/2014/main" id="{74CC6167-A935-4D27-A745-0820B805C3A9}"/>
              </a:ext>
            </a:extLst>
          </p:cNvPr>
          <p:cNvSpPr/>
          <p:nvPr/>
        </p:nvSpPr>
        <p:spPr>
          <a:xfrm>
            <a:off x="2762836" y="3234813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="" xmlns:a16="http://schemas.microsoft.com/office/drawing/2014/main" id="{32922A86-168E-4186-9ACC-8EBFD2B163DF}"/>
              </a:ext>
            </a:extLst>
          </p:cNvPr>
          <p:cNvSpPr/>
          <p:nvPr/>
        </p:nvSpPr>
        <p:spPr>
          <a:xfrm>
            <a:off x="2706282" y="6138268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="" xmlns:a16="http://schemas.microsoft.com/office/drawing/2014/main" id="{6BF9A427-EA56-444A-9E27-55A953972BEE}"/>
              </a:ext>
            </a:extLst>
          </p:cNvPr>
          <p:cNvSpPr/>
          <p:nvPr/>
        </p:nvSpPr>
        <p:spPr>
          <a:xfrm>
            <a:off x="2981224" y="3236381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Image 30">
            <a:extLst>
              <a:ext uri="{FF2B5EF4-FFF2-40B4-BE49-F238E27FC236}">
                <a16:creationId xmlns="" xmlns:a16="http://schemas.microsoft.com/office/drawing/2014/main" id="{3808888E-E178-4A8E-863D-8B0BDE35F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74" y="5667851"/>
            <a:ext cx="923232" cy="75638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="" xmlns:a16="http://schemas.microsoft.com/office/drawing/2014/main" id="{D885EF29-522B-4397-8F48-B518A41E6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88" y="1999450"/>
            <a:ext cx="1596992" cy="205975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="" xmlns:a16="http://schemas.microsoft.com/office/drawing/2014/main" id="{58AD5240-C333-4DA6-8BD3-D23052A0D6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757">
            <a:off x="6076067" y="2311006"/>
            <a:ext cx="1652169" cy="1219793"/>
          </a:xfrm>
          <a:prstGeom prst="rect">
            <a:avLst/>
          </a:prstGeom>
        </p:spPr>
      </p:pic>
      <p:sp>
        <p:nvSpPr>
          <p:cNvPr id="34" name="Ellipse 33">
            <a:extLst>
              <a:ext uri="{FF2B5EF4-FFF2-40B4-BE49-F238E27FC236}">
                <a16:creationId xmlns="" xmlns:a16="http://schemas.microsoft.com/office/drawing/2014/main" id="{24640C2C-0897-47F1-B1CC-4706CB532959}"/>
              </a:ext>
            </a:extLst>
          </p:cNvPr>
          <p:cNvSpPr/>
          <p:nvPr/>
        </p:nvSpPr>
        <p:spPr>
          <a:xfrm>
            <a:off x="5878776" y="2483688"/>
            <a:ext cx="2149607" cy="848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="" xmlns:a16="http://schemas.microsoft.com/office/drawing/2014/main" id="{E5F875DE-7429-411E-804B-F620E6E74CA6}"/>
              </a:ext>
            </a:extLst>
          </p:cNvPr>
          <p:cNvCxnSpPr/>
          <p:nvPr/>
        </p:nvCxnSpPr>
        <p:spPr>
          <a:xfrm flipH="1">
            <a:off x="7364899" y="2143565"/>
            <a:ext cx="513884" cy="386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="" xmlns:a16="http://schemas.microsoft.com/office/drawing/2014/main" id="{D64EF1DA-D877-4307-8D45-3885CC148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6763" y="4195927"/>
            <a:ext cx="1611175" cy="130832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="" xmlns:a16="http://schemas.microsoft.com/office/drawing/2014/main" id="{F801165B-A3EA-4D77-A2BD-9FCF235CE3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6331" y="2324284"/>
            <a:ext cx="1063464" cy="99160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="" xmlns:a16="http://schemas.microsoft.com/office/drawing/2014/main" id="{B65AE774-3DE7-4A57-8DC6-0E74D0223C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6" y="5288320"/>
            <a:ext cx="675312" cy="757722"/>
          </a:xfrm>
          <a:prstGeom prst="rect">
            <a:avLst/>
          </a:prstGeom>
        </p:spPr>
      </p:pic>
      <p:cxnSp>
        <p:nvCxnSpPr>
          <p:cNvPr id="39" name="Connecteur : en angle 22">
            <a:extLst>
              <a:ext uri="{FF2B5EF4-FFF2-40B4-BE49-F238E27FC236}">
                <a16:creationId xmlns="" xmlns:a16="http://schemas.microsoft.com/office/drawing/2014/main" id="{735448A1-1752-4312-9E8D-7311FA6C39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75187" y="3608297"/>
            <a:ext cx="1049452" cy="464642"/>
          </a:xfrm>
          <a:prstGeom prst="bentConnector3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 : en angle 24">
            <a:extLst>
              <a:ext uri="{FF2B5EF4-FFF2-40B4-BE49-F238E27FC236}">
                <a16:creationId xmlns="" xmlns:a16="http://schemas.microsoft.com/office/drawing/2014/main" id="{21AD2267-5269-429A-AEFB-73599053F6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9259" y="3822167"/>
            <a:ext cx="1387976" cy="474079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="" xmlns:a16="http://schemas.microsoft.com/office/drawing/2014/main" id="{AD6E8E56-1C7E-423B-B18E-1C2D5912C5B3}"/>
              </a:ext>
            </a:extLst>
          </p:cNvPr>
          <p:cNvSpPr/>
          <p:nvPr/>
        </p:nvSpPr>
        <p:spPr>
          <a:xfrm>
            <a:off x="4519257" y="4703454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="" xmlns:a16="http://schemas.microsoft.com/office/drawing/2014/main" id="{F4A58695-6070-47FF-862F-A68ED980D8C7}"/>
              </a:ext>
            </a:extLst>
          </p:cNvPr>
          <p:cNvSpPr/>
          <p:nvPr/>
        </p:nvSpPr>
        <p:spPr>
          <a:xfrm>
            <a:off x="4582883" y="4904393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="" xmlns:a16="http://schemas.microsoft.com/office/drawing/2014/main" id="{4A5F51F1-4845-4211-813D-C3D19D6920CC}"/>
              </a:ext>
            </a:extLst>
          </p:cNvPr>
          <p:cNvSpPr/>
          <p:nvPr/>
        </p:nvSpPr>
        <p:spPr>
          <a:xfrm>
            <a:off x="7111361" y="6129637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="" xmlns:a16="http://schemas.microsoft.com/office/drawing/2014/main" id="{8808EDE8-0097-4757-BAC4-724D6BC85A84}"/>
              </a:ext>
            </a:extLst>
          </p:cNvPr>
          <p:cNvSpPr/>
          <p:nvPr/>
        </p:nvSpPr>
        <p:spPr>
          <a:xfrm>
            <a:off x="3825951" y="2801330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41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4. Programmer </a:t>
            </a:r>
            <a:r>
              <a:rPr lang="fr-FR" dirty="0"/>
              <a:t>un microcontrôleur Arduino avec </a:t>
            </a:r>
            <a:r>
              <a:rPr lang="fr-FR" dirty="0" err="1" smtClean="0"/>
              <a:t>Mblock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2664296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Une caméra stabilisée est constituée de deux moteurs </a:t>
            </a:r>
            <a:r>
              <a:rPr lang="fr-FR" dirty="0" err="1"/>
              <a:t>brushless</a:t>
            </a:r>
            <a:r>
              <a:rPr lang="fr-FR" dirty="0"/>
              <a:t> permettant d’orienter la nacelle recevant la caméra et d’une centrale inertielle donnant l’inclinaison de la nacelle (2 angles).</a:t>
            </a:r>
          </a:p>
          <a:p>
            <a:r>
              <a:rPr lang="fr-FR" dirty="0"/>
              <a:t>On dispose sous </a:t>
            </a:r>
            <a:r>
              <a:rPr lang="fr-FR" dirty="0" err="1"/>
              <a:t>Mblock</a:t>
            </a:r>
            <a:r>
              <a:rPr lang="fr-FR" dirty="0"/>
              <a:t> des commandes permettant de faire tourner chacun des moteurs d’un angle compris entre 0 et 180° : orienter le </a:t>
            </a:r>
            <a:r>
              <a:rPr lang="fr-FR" dirty="0" err="1"/>
              <a:t>servo-moteur</a:t>
            </a:r>
            <a:r>
              <a:rPr lang="fr-FR" dirty="0"/>
              <a:t> de la broche 1 ou 2 à un angle de X°. En position initiale lorsque la caméra est bien horizontale, les positions des deux moteurs sont de 90°. Une commande permet de récupérer une valeur numérique correspondant à l’angle d’inclinaison de la nacelle : lire la valeur sur la broche analogique 0 ou 1. Elle renvoie 0 lorsque l’angle est de -90° et 1023 lorsqu’il est de 90°.</a:t>
            </a:r>
          </a:p>
          <a:p>
            <a:r>
              <a:rPr lang="fr-FR" dirty="0"/>
              <a:t>Compléter le programme de gestion d’un des </a:t>
            </a:r>
            <a:r>
              <a:rPr lang="fr-FR" dirty="0" smtClean="0"/>
              <a:t>moteurs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2A05C70B-0609-4E11-914B-988B4A0F7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834845"/>
            <a:ext cx="3696584" cy="2607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406B9E18-C232-42F7-9A2D-BE7B85429A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928837"/>
            <a:ext cx="2980084" cy="19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6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4228</TotalTime>
  <Words>1409</Words>
  <Application>Microsoft Office PowerPoint</Application>
  <PresentationFormat>Affichage à l'écran (4:3)</PresentationFormat>
  <Paragraphs>326</Paragraphs>
  <Slides>19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0" baseType="lpstr">
      <vt:lpstr>Origine</vt:lpstr>
      <vt:lpstr>Validation des prérequis</vt:lpstr>
      <vt:lpstr>Thèmes abordés</vt:lpstr>
      <vt:lpstr>1. Bases de la programmation avec Scratch Séquences d’instruction</vt:lpstr>
      <vt:lpstr>1. Bases de la programmation avec Scratch  Boucles « répéter jusqu’à… » et fonctions</vt:lpstr>
      <vt:lpstr>1. Bases de la programmation avec Scratch  Structures conditionnelles</vt:lpstr>
      <vt:lpstr>1. Bases de la programmation avec Scratch  Notion de variable</vt:lpstr>
      <vt:lpstr>2. Gérer des périphériques avec Scratch Gestion du clavier</vt:lpstr>
      <vt:lpstr>3. Brancher des composants à un microcontrôleur Arduino</vt:lpstr>
      <vt:lpstr>4. Programmer un microcontrôleur Arduino avec Mblock</vt:lpstr>
      <vt:lpstr>5. Réaliser une interface graphique sous App Inventor</vt:lpstr>
      <vt:lpstr>5. Réaliser une interface graphique sous App Inventor</vt:lpstr>
      <vt:lpstr>5. Réaliser une interface graphique sous App Inventor</vt:lpstr>
      <vt:lpstr>6. Connecter un périphérique en Bluetooth</vt:lpstr>
      <vt:lpstr>7. Notions de réseau Architecture réseau local</vt:lpstr>
      <vt:lpstr>7. Notions de réseau  Architecture client-serveur</vt:lpstr>
      <vt:lpstr>7. Notions de réseau Notions de couches</vt:lpstr>
      <vt:lpstr>7. Notions de réseau Réseau local</vt:lpstr>
      <vt:lpstr>7. Notions de réseau Adressage IP</vt:lpstr>
      <vt:lpstr>7. Notions de réseau Adressage IP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Pessoles; David Violeau</dc:creator>
  <cp:lastModifiedBy>Xavier Pessoles</cp:lastModifiedBy>
  <cp:revision>242</cp:revision>
  <dcterms:created xsi:type="dcterms:W3CDTF">2016-02-29T13:23:10Z</dcterms:created>
  <dcterms:modified xsi:type="dcterms:W3CDTF">2018-02-18T16:51:42Z</dcterms:modified>
</cp:coreProperties>
</file>